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83" r:id="rId2"/>
    <p:sldId id="275" r:id="rId3"/>
    <p:sldId id="292" r:id="rId4"/>
    <p:sldId id="294" r:id="rId5"/>
    <p:sldId id="293" r:id="rId6"/>
    <p:sldId id="295" r:id="rId7"/>
    <p:sldId id="328" r:id="rId8"/>
    <p:sldId id="313" r:id="rId9"/>
    <p:sldId id="326" r:id="rId10"/>
    <p:sldId id="307" r:id="rId11"/>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315" r:id="rId25"/>
    <p:sldId id="271" r:id="rId26"/>
    <p:sldId id="272" r:id="rId27"/>
    <p:sldId id="273" r:id="rId28"/>
    <p:sldId id="274" r:id="rId29"/>
    <p:sldId id="308" r:id="rId30"/>
    <p:sldId id="331" r:id="rId31"/>
    <p:sldId id="309" r:id="rId32"/>
    <p:sldId id="320" r:id="rId33"/>
    <p:sldId id="330" r:id="rId34"/>
    <p:sldId id="321" r:id="rId35"/>
    <p:sldId id="322"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092" autoAdjust="0"/>
  </p:normalViewPr>
  <p:slideViewPr>
    <p:cSldViewPr>
      <p:cViewPr varScale="1">
        <p:scale>
          <a:sx n="59" d="100"/>
          <a:sy n="59" d="100"/>
        </p:scale>
        <p:origin x="-1686"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1D305-83DE-45B5-A29A-AEEB985CD581}" type="datetimeFigureOut">
              <a:rPr lang="en-IN" smtClean="0"/>
              <a:pPr/>
              <a:t>17-08-2024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97B0B-E7BE-41F9-940F-C4243A38216B}" type="slidenum">
              <a:rPr lang="en-IN" smtClean="0"/>
              <a:pPr/>
              <a:t>‹#›</a:t>
            </a:fld>
            <a:endParaRPr lang="en-IN"/>
          </a:p>
        </p:txBody>
      </p:sp>
    </p:spTree>
    <p:extLst>
      <p:ext uri="{BB962C8B-B14F-4D97-AF65-F5344CB8AC3E}">
        <p14:creationId xmlns:p14="http://schemas.microsoft.com/office/powerpoint/2010/main" xmlns="" val="184849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C097B0B-E7BE-41F9-940F-C4243A38216B}" type="slidenum">
              <a:rPr lang="en-IN" smtClean="0"/>
              <a:pPr/>
              <a:t>5</a:t>
            </a:fld>
            <a:endParaRPr lang="en-IN"/>
          </a:p>
        </p:txBody>
      </p:sp>
    </p:spTree>
    <p:extLst>
      <p:ext uri="{BB962C8B-B14F-4D97-AF65-F5344CB8AC3E}">
        <p14:creationId xmlns:p14="http://schemas.microsoft.com/office/powerpoint/2010/main" xmlns="" val="285044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2CA51A-94CE-4D89-B0A8-1E78AEA22029}" type="datetimeFigureOut">
              <a:rPr lang="en-US" smtClean="0"/>
              <a:pPr/>
              <a:t>17-Aug-24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CA51A-94CE-4D89-B0A8-1E78AEA22029}" type="datetimeFigureOut">
              <a:rPr lang="en-US" smtClean="0"/>
              <a:pPr/>
              <a:t>17-Aug-24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CA51A-94CE-4D89-B0A8-1E78AEA22029}" type="datetimeFigureOut">
              <a:rPr lang="en-US" smtClean="0"/>
              <a:pPr/>
              <a:t>17-Aug-24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CA51A-94CE-4D89-B0A8-1E78AEA22029}" type="datetimeFigureOut">
              <a:rPr lang="en-US" smtClean="0"/>
              <a:pPr/>
              <a:t>17-Aug-24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2CA51A-94CE-4D89-B0A8-1E78AEA22029}" type="datetimeFigureOut">
              <a:rPr lang="en-US" smtClean="0"/>
              <a:pPr/>
              <a:t>17-Aug-24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2CA51A-94CE-4D89-B0A8-1E78AEA22029}" type="datetimeFigureOut">
              <a:rPr lang="en-US" smtClean="0"/>
              <a:pPr/>
              <a:t>17-Aug-24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2CA51A-94CE-4D89-B0A8-1E78AEA22029}" type="datetimeFigureOut">
              <a:rPr lang="en-US" smtClean="0"/>
              <a:pPr/>
              <a:t>17-Aug-24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2CA51A-94CE-4D89-B0A8-1E78AEA22029}" type="datetimeFigureOut">
              <a:rPr lang="en-US" smtClean="0"/>
              <a:pPr/>
              <a:t>17-Aug-24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CA51A-94CE-4D89-B0A8-1E78AEA22029}" type="datetimeFigureOut">
              <a:rPr lang="en-US" smtClean="0"/>
              <a:pPr/>
              <a:t>17-Aug-24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CA51A-94CE-4D89-B0A8-1E78AEA22029}" type="datetimeFigureOut">
              <a:rPr lang="en-US" smtClean="0"/>
              <a:pPr/>
              <a:t>17-Aug-24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CA51A-94CE-4D89-B0A8-1E78AEA22029}" type="datetimeFigureOut">
              <a:rPr lang="en-US" smtClean="0"/>
              <a:pPr/>
              <a:t>17-Aug-24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CBAC-2EF0-4C6A-A948-F6D12159D8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A51A-94CE-4D89-B0A8-1E78AEA22029}" type="datetimeFigureOut">
              <a:rPr lang="en-US" smtClean="0"/>
              <a:pPr/>
              <a:t>17-Aug-24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4CBAC-2EF0-4C6A-A948-F6D12159D8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advt.wridd@gmail.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B877358-5C0F-1C8A-E41E-D6D2C28B4689}"/>
              </a:ext>
            </a:extLst>
          </p:cNvPr>
          <p:cNvSpPr>
            <a:spLocks noGrp="1"/>
          </p:cNvSpPr>
          <p:nvPr>
            <p:ph idx="1"/>
          </p:nvPr>
        </p:nvSpPr>
        <p:spPr>
          <a:xfrm>
            <a:off x="0" y="990600"/>
            <a:ext cx="9144000" cy="5562600"/>
          </a:xfrm>
        </p:spPr>
        <p:txBody>
          <a:bodyPr>
            <a:normAutofit/>
          </a:bodyPr>
          <a:lstStyle/>
          <a:p>
            <a:pPr marL="0" indent="0" algn="ctr">
              <a:buNone/>
            </a:pPr>
            <a:r>
              <a:rPr lang="en-US" sz="4400" b="1" dirty="0">
                <a:solidFill>
                  <a:srgbClr val="7030A0"/>
                </a:solidFill>
                <a:latin typeface="Cambria" panose="02040503050406030204" pitchFamily="18" charset="0"/>
                <a:ea typeface="Cambria" panose="02040503050406030204" pitchFamily="18" charset="0"/>
              </a:rPr>
              <a:t>SOME BASIC POINTS DURING e -TENDER OF SCHEMES Under                               COMPONENT B WBADMIP Ph-II</a:t>
            </a:r>
            <a:endParaRPr lang="en-IN" sz="44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16063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AE668-58E1-3EB5-25AE-E9566AD229EF}"/>
              </a:ext>
            </a:extLst>
          </p:cNvPr>
          <p:cNvSpPr>
            <a:spLocks noGrp="1"/>
          </p:cNvSpPr>
          <p:nvPr>
            <p:ph type="title"/>
          </p:nvPr>
        </p:nvSpPr>
        <p:spPr>
          <a:xfrm>
            <a:off x="0" y="1"/>
            <a:ext cx="9143998" cy="762000"/>
          </a:xfrm>
          <a:solidFill>
            <a:schemeClr val="bg2">
              <a:lumMod val="75000"/>
            </a:schemeClr>
          </a:solidFill>
        </p:spPr>
        <p:txBody>
          <a:bodyPr>
            <a:normAutofit/>
          </a:bodyPr>
          <a:lstStyle/>
          <a:p>
            <a:pPr algn="ctr"/>
            <a:r>
              <a:rPr lang="en-US"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OTHER IMPORTANT DOCUMENTS (OID</a:t>
            </a:r>
            <a:r>
              <a:rPr lang="en-US" sz="2800" b="1" cap="none" dirty="0" smtClean="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)- 5</a:t>
            </a:r>
            <a:endParaRPr lang="en-IN"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graphicFrame>
        <p:nvGraphicFramePr>
          <p:cNvPr id="6" name="Content Placeholder 5">
            <a:extLst>
              <a:ext uri="{FF2B5EF4-FFF2-40B4-BE49-F238E27FC236}">
                <a16:creationId xmlns="" xmlns:a16="http://schemas.microsoft.com/office/drawing/2014/main" id="{B0606CCF-ED04-651D-BB37-B475372E2033}"/>
              </a:ext>
            </a:extLst>
          </p:cNvPr>
          <p:cNvGraphicFramePr>
            <a:graphicFrameLocks noGrp="1"/>
          </p:cNvGraphicFramePr>
          <p:nvPr>
            <p:ph idx="1"/>
            <p:extLst>
              <p:ext uri="{D42A27DB-BD31-4B8C-83A1-F6EECF244321}">
                <p14:modId xmlns:p14="http://schemas.microsoft.com/office/powerpoint/2010/main" xmlns="" val="40077034"/>
              </p:ext>
            </p:extLst>
          </p:nvPr>
        </p:nvGraphicFramePr>
        <p:xfrm>
          <a:off x="228600" y="762001"/>
          <a:ext cx="8686801" cy="5867399"/>
        </p:xfrm>
        <a:graphic>
          <a:graphicData uri="http://schemas.openxmlformats.org/drawingml/2006/table">
            <a:tbl>
              <a:tblPr firstRow="1" firstCol="1" bandRow="1">
                <a:tableStyleId>{616DA210-FB5B-4158-B5E0-FEB733F419BA}</a:tableStyleId>
              </a:tblPr>
              <a:tblGrid>
                <a:gridCol w="541763">
                  <a:extLst>
                    <a:ext uri="{9D8B030D-6E8A-4147-A177-3AD203B41FA5}">
                      <a16:colId xmlns="" xmlns:a16="http://schemas.microsoft.com/office/drawing/2014/main" val="1842807368"/>
                    </a:ext>
                  </a:extLst>
                </a:gridCol>
                <a:gridCol w="1485157">
                  <a:extLst>
                    <a:ext uri="{9D8B030D-6E8A-4147-A177-3AD203B41FA5}">
                      <a16:colId xmlns="" xmlns:a16="http://schemas.microsoft.com/office/drawing/2014/main" val="1808286280"/>
                    </a:ext>
                  </a:extLst>
                </a:gridCol>
                <a:gridCol w="6659881">
                  <a:extLst>
                    <a:ext uri="{9D8B030D-6E8A-4147-A177-3AD203B41FA5}">
                      <a16:colId xmlns="" xmlns:a16="http://schemas.microsoft.com/office/drawing/2014/main" val="1622312444"/>
                    </a:ext>
                  </a:extLst>
                </a:gridCol>
              </a:tblGrid>
              <a:tr h="585342">
                <a:tc>
                  <a:txBody>
                    <a:bodyPr/>
                    <a:lstStyle/>
                    <a:p>
                      <a:pPr algn="ctr" hangingPunct="0"/>
                      <a:r>
                        <a:rPr lang="en-GB" sz="1800" dirty="0" err="1">
                          <a:effectLst/>
                        </a:rPr>
                        <a:t>Sl</a:t>
                      </a:r>
                      <a:r>
                        <a:rPr lang="en-GB" sz="1800" dirty="0">
                          <a:effectLst/>
                        </a:rPr>
                        <a:t> No.</a:t>
                      </a:r>
                      <a:endParaRPr lang="en-IN" sz="1800" b="1" dirty="0">
                        <a:effectLst/>
                        <a:latin typeface="Cambria" panose="02040503050406030204" pitchFamily="18" charset="0"/>
                        <a:ea typeface="Cambria" panose="02040503050406030204" pitchFamily="18" charset="0"/>
                      </a:endParaRPr>
                    </a:p>
                  </a:txBody>
                  <a:tcPr marL="68580" marR="68580" marT="0" marB="0" anchor="ctr"/>
                </a:tc>
                <a:tc>
                  <a:txBody>
                    <a:bodyPr/>
                    <a:lstStyle/>
                    <a:p>
                      <a:pPr algn="ctr" hangingPunct="0"/>
                      <a:r>
                        <a:rPr lang="en-GB" sz="1800" dirty="0">
                          <a:effectLst/>
                        </a:rPr>
                        <a:t>Category Name</a:t>
                      </a:r>
                      <a:endParaRPr lang="en-IN" sz="1800" b="1" dirty="0">
                        <a:effectLst/>
                        <a:latin typeface="Cambria" panose="02040503050406030204" pitchFamily="18" charset="0"/>
                        <a:ea typeface="Cambria" panose="02040503050406030204" pitchFamily="18" charset="0"/>
                      </a:endParaRPr>
                    </a:p>
                  </a:txBody>
                  <a:tcPr marL="68580" marR="68580" marT="0" marB="0" anchor="ctr"/>
                </a:tc>
                <a:tc>
                  <a:txBody>
                    <a:bodyPr/>
                    <a:lstStyle/>
                    <a:p>
                      <a:pPr algn="ctr" hangingPunct="0"/>
                      <a:r>
                        <a:rPr lang="en-GB" sz="1800" dirty="0">
                          <a:effectLst/>
                        </a:rPr>
                        <a:t>Documents to be uploaded</a:t>
                      </a:r>
                      <a:endParaRPr lang="en-IN" sz="1800" b="1"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 xmlns:a16="http://schemas.microsoft.com/office/drawing/2014/main" val="3881335442"/>
                  </a:ext>
                </a:extLst>
              </a:tr>
              <a:tr h="2228460">
                <a:tc>
                  <a:txBody>
                    <a:bodyPr/>
                    <a:lstStyle/>
                    <a:p>
                      <a:pPr algn="ctr"/>
                      <a:r>
                        <a:rPr lang="en-US" sz="1800">
                          <a:effectLst/>
                        </a:rPr>
                        <a:t>A.</a:t>
                      </a:r>
                      <a:endParaRPr lang="en-IN" sz="1800" b="1">
                        <a:effectLst/>
                        <a:latin typeface="Cambria" panose="02040503050406030204" pitchFamily="18" charset="0"/>
                        <a:ea typeface="Cambria" panose="02040503050406030204" pitchFamily="18" charset="0"/>
                      </a:endParaRPr>
                    </a:p>
                  </a:txBody>
                  <a:tcPr marL="68580" marR="68580" marT="0" marB="0" anchor="ctr"/>
                </a:tc>
                <a:tc>
                  <a:txBody>
                    <a:bodyPr/>
                    <a:lstStyle/>
                    <a:p>
                      <a:pPr marL="356870" indent="-356870" algn="ctr"/>
                      <a:r>
                        <a:rPr lang="en-US" sz="1800" dirty="0">
                          <a:effectLst/>
                        </a:rPr>
                        <a:t>Certificate(s)</a:t>
                      </a:r>
                      <a:endParaRPr lang="en-IN" sz="1800" b="1" dirty="0">
                        <a:effectLst/>
                        <a:latin typeface="Cambria" panose="02040503050406030204" pitchFamily="18" charset="0"/>
                        <a:ea typeface="Cambria" panose="02040503050406030204" pitchFamily="18" charset="0"/>
                      </a:endParaRPr>
                    </a:p>
                  </a:txBody>
                  <a:tcPr marL="68580" marR="68580" marT="0" marB="0" anchor="ctr"/>
                </a:tc>
                <a:tc>
                  <a:txBody>
                    <a:bodyPr/>
                    <a:lstStyle/>
                    <a:p>
                      <a:r>
                        <a:rPr lang="en-US" sz="1800" dirty="0">
                          <a:effectLst/>
                        </a:rPr>
                        <a:t>1) GST  Registration Certificate &amp; 2 ) PAN </a:t>
                      </a:r>
                      <a:endParaRPr lang="en-IN" sz="1800" dirty="0">
                        <a:effectLst/>
                      </a:endParaRPr>
                    </a:p>
                    <a:p>
                      <a:r>
                        <a:rPr lang="en-US" sz="1800" dirty="0">
                          <a:effectLst/>
                        </a:rPr>
                        <a:t>3) Latest IT Acknowledgement</a:t>
                      </a:r>
                      <a:endParaRPr lang="en-IN" sz="1800" dirty="0">
                        <a:effectLst/>
                      </a:endParaRPr>
                    </a:p>
                    <a:p>
                      <a:r>
                        <a:rPr lang="en-US" sz="1800" dirty="0">
                          <a:effectLst/>
                        </a:rPr>
                        <a:t>4) Updated P Tax Deposit Receipt Challan</a:t>
                      </a:r>
                      <a:endParaRPr lang="en-IN" sz="1800" dirty="0">
                        <a:effectLst/>
                      </a:endParaRPr>
                    </a:p>
                    <a:p>
                      <a:r>
                        <a:rPr lang="en-US" sz="1800" dirty="0">
                          <a:effectLst/>
                        </a:rPr>
                        <a:t>5) updated PF payment certificates.</a:t>
                      </a:r>
                      <a:endParaRPr lang="en-IN" sz="1800" dirty="0">
                        <a:effectLst/>
                      </a:endParaRPr>
                    </a:p>
                    <a:p>
                      <a:r>
                        <a:rPr lang="en-US" sz="1800" dirty="0">
                          <a:effectLst/>
                        </a:rPr>
                        <a:t>6) updated ESI payment certificates</a:t>
                      </a:r>
                      <a:endParaRPr lang="en-IN" sz="1800" dirty="0">
                        <a:effectLst/>
                      </a:endParaRPr>
                    </a:p>
                    <a:p>
                      <a:r>
                        <a:rPr lang="en-US" sz="1800" dirty="0">
                          <a:effectLst/>
                        </a:rPr>
                        <a:t>7) Last 3 years balance sheets from CA</a:t>
                      </a:r>
                      <a:endParaRPr lang="en-IN" sz="1800" dirty="0">
                        <a:effectLst/>
                      </a:endParaRPr>
                    </a:p>
                    <a:p>
                      <a:r>
                        <a:rPr lang="en-US" sz="1800" dirty="0">
                          <a:effectLst/>
                        </a:rPr>
                        <a:t>8) NOC regarding litigation during last 3 years.</a:t>
                      </a:r>
                      <a:endParaRPr lang="en-IN" sz="1800" dirty="0">
                        <a:effectLst/>
                      </a:endParaRPr>
                    </a:p>
                    <a:p>
                      <a:r>
                        <a:rPr lang="en-US" sz="1800" dirty="0">
                          <a:effectLst/>
                        </a:rPr>
                        <a:t>9) Availability of liquid assets and/or credit facilities</a:t>
                      </a:r>
                      <a:endParaRPr lang="en-IN" sz="1800" b="1"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 xmlns:a16="http://schemas.microsoft.com/office/drawing/2014/main" val="1972425510"/>
                  </a:ext>
                </a:extLst>
              </a:tr>
              <a:tr h="1583395">
                <a:tc>
                  <a:txBody>
                    <a:bodyPr/>
                    <a:lstStyle/>
                    <a:p>
                      <a:pPr algn="ctr"/>
                      <a:r>
                        <a:rPr lang="en-US" sz="1800">
                          <a:effectLst/>
                        </a:rPr>
                        <a:t>B.</a:t>
                      </a:r>
                      <a:endParaRPr lang="en-IN" sz="1800" b="1">
                        <a:effectLst/>
                        <a:latin typeface="Cambria" panose="02040503050406030204" pitchFamily="18" charset="0"/>
                        <a:ea typeface="Cambria" panose="02040503050406030204" pitchFamily="18" charset="0"/>
                      </a:endParaRPr>
                    </a:p>
                  </a:txBody>
                  <a:tcPr marL="68580" marR="68580" marT="0" marB="0" anchor="ctr"/>
                </a:tc>
                <a:tc>
                  <a:txBody>
                    <a:bodyPr/>
                    <a:lstStyle/>
                    <a:p>
                      <a:pPr algn="ctr"/>
                      <a:r>
                        <a:rPr lang="en-US" sz="1800" dirty="0">
                          <a:effectLst/>
                        </a:rPr>
                        <a:t>Company Detail(s)</a:t>
                      </a:r>
                      <a:endParaRPr lang="en-IN" sz="1800" b="1" dirty="0">
                        <a:effectLst/>
                        <a:latin typeface="Cambria" panose="02040503050406030204" pitchFamily="18" charset="0"/>
                        <a:ea typeface="Cambria" panose="02040503050406030204" pitchFamily="18" charset="0"/>
                      </a:endParaRPr>
                    </a:p>
                  </a:txBody>
                  <a:tcPr marL="68580" marR="68580" marT="0" marB="0" anchor="ctr"/>
                </a:tc>
                <a:tc>
                  <a:txBody>
                    <a:bodyPr/>
                    <a:lstStyle/>
                    <a:p>
                      <a:r>
                        <a:rPr lang="en-US" sz="1800" dirty="0">
                          <a:effectLst/>
                        </a:rPr>
                        <a:t>1) Proprietorship Firm (Trade License).</a:t>
                      </a:r>
                      <a:endParaRPr lang="en-IN" sz="1800" dirty="0">
                        <a:effectLst/>
                      </a:endParaRPr>
                    </a:p>
                    <a:p>
                      <a:r>
                        <a:rPr lang="en-US" sz="1800" dirty="0">
                          <a:effectLst/>
                        </a:rPr>
                        <a:t>2 )Partnership Firm (Partnership Deed, Trade License).</a:t>
                      </a:r>
                      <a:endParaRPr lang="en-IN" sz="1800" dirty="0">
                        <a:effectLst/>
                      </a:endParaRPr>
                    </a:p>
                    <a:p>
                      <a:r>
                        <a:rPr lang="en-US" sz="1800" dirty="0">
                          <a:effectLst/>
                        </a:rPr>
                        <a:t>3 )Limited Company (Incorporation Certificate, Trade License).</a:t>
                      </a:r>
                      <a:endParaRPr lang="en-IN" sz="1800" dirty="0">
                        <a:effectLst/>
                      </a:endParaRPr>
                    </a:p>
                    <a:p>
                      <a:r>
                        <a:rPr lang="en-US" sz="1800" dirty="0">
                          <a:effectLst/>
                        </a:rPr>
                        <a:t>4)Society (Society Registration Copy, Trade License).</a:t>
                      </a:r>
                      <a:endParaRPr lang="en-IN" sz="1800" dirty="0">
                        <a:effectLst/>
                      </a:endParaRPr>
                    </a:p>
                    <a:p>
                      <a:r>
                        <a:rPr lang="en-US" sz="1800" dirty="0">
                          <a:effectLst/>
                        </a:rPr>
                        <a:t>5 )Power of Attorney of the signatory of the Bid to commit the Bidder.</a:t>
                      </a:r>
                      <a:endParaRPr lang="en-IN" sz="1800" b="1"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 xmlns:a16="http://schemas.microsoft.com/office/drawing/2014/main" val="2236212034"/>
                  </a:ext>
                </a:extLst>
              </a:tr>
              <a:tr h="844584">
                <a:tc>
                  <a:txBody>
                    <a:bodyPr/>
                    <a:lstStyle/>
                    <a:p>
                      <a:pPr algn="ctr" hangingPunct="0"/>
                      <a:r>
                        <a:rPr lang="en-GB" sz="1800">
                          <a:effectLst/>
                        </a:rPr>
                        <a:t>C.</a:t>
                      </a:r>
                      <a:endParaRPr lang="en-IN" sz="1800" b="1">
                        <a:effectLst/>
                        <a:latin typeface="Cambria" panose="02040503050406030204" pitchFamily="18" charset="0"/>
                        <a:ea typeface="Cambria" panose="02040503050406030204" pitchFamily="18" charset="0"/>
                      </a:endParaRPr>
                    </a:p>
                  </a:txBody>
                  <a:tcPr marL="68580" marR="68580" marT="0" marB="0" anchor="ctr"/>
                </a:tc>
                <a:tc>
                  <a:txBody>
                    <a:bodyPr/>
                    <a:lstStyle/>
                    <a:p>
                      <a:pPr algn="ctr"/>
                      <a:r>
                        <a:rPr lang="en-US" sz="1800">
                          <a:effectLst/>
                        </a:rPr>
                        <a:t>Credential</a:t>
                      </a:r>
                      <a:endParaRPr lang="en-IN" sz="1800" b="1">
                        <a:effectLst/>
                        <a:latin typeface="Cambria" panose="02040503050406030204" pitchFamily="18" charset="0"/>
                        <a:ea typeface="Cambria" panose="02040503050406030204" pitchFamily="18" charset="0"/>
                      </a:endParaRPr>
                    </a:p>
                  </a:txBody>
                  <a:tcPr marL="68580" marR="68580" marT="0" marB="0" anchor="ctr"/>
                </a:tc>
                <a:tc>
                  <a:txBody>
                    <a:bodyPr/>
                    <a:lstStyle/>
                    <a:p>
                      <a:r>
                        <a:rPr lang="en-US" sz="1800" dirty="0">
                          <a:effectLst/>
                        </a:rPr>
                        <a:t>Credential will be comprised </a:t>
                      </a:r>
                      <a:r>
                        <a:rPr lang="en-US" sz="1800" dirty="0" smtClean="0">
                          <a:effectLst/>
                        </a:rPr>
                        <a:t>of </a:t>
                      </a:r>
                      <a:r>
                        <a:rPr lang="en-US" sz="1800" dirty="0">
                          <a:effectLst/>
                        </a:rPr>
                        <a:t>Completion Certificate, Work order and Schedule of works as a whole. Only Payment certificate will not be considered as credential.</a:t>
                      </a:r>
                      <a:endParaRPr lang="en-IN" sz="1800" b="1"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 xmlns:a16="http://schemas.microsoft.com/office/drawing/2014/main" val="1999936774"/>
                  </a:ext>
                </a:extLst>
              </a:tr>
              <a:tr h="625618">
                <a:tc>
                  <a:txBody>
                    <a:bodyPr/>
                    <a:lstStyle/>
                    <a:p>
                      <a:pPr algn="ctr" hangingPunct="0"/>
                      <a:r>
                        <a:rPr lang="en-GB" sz="1800">
                          <a:effectLst/>
                        </a:rPr>
                        <a:t>D.</a:t>
                      </a:r>
                      <a:endParaRPr lang="en-IN" sz="1800" b="1">
                        <a:effectLst/>
                        <a:latin typeface="Cambria" panose="02040503050406030204" pitchFamily="18" charset="0"/>
                        <a:ea typeface="Cambria" panose="02040503050406030204" pitchFamily="18" charset="0"/>
                      </a:endParaRPr>
                    </a:p>
                  </a:txBody>
                  <a:tcPr marL="68580" marR="68580" marT="0" marB="0" anchor="ctr"/>
                </a:tc>
                <a:tc>
                  <a:txBody>
                    <a:bodyPr/>
                    <a:lstStyle/>
                    <a:p>
                      <a:pPr algn="ctr"/>
                      <a:r>
                        <a:rPr lang="en-US" sz="1800" dirty="0">
                          <a:effectLst/>
                        </a:rPr>
                        <a:t>Declaration</a:t>
                      </a:r>
                      <a:endParaRPr lang="en-IN" sz="1800" b="1" dirty="0">
                        <a:effectLst/>
                        <a:latin typeface="Cambria" panose="02040503050406030204" pitchFamily="18" charset="0"/>
                        <a:ea typeface="Cambria" panose="02040503050406030204" pitchFamily="18" charset="0"/>
                      </a:endParaRPr>
                    </a:p>
                  </a:txBody>
                  <a:tcPr marL="68580" marR="68580" marT="0" marB="0" anchor="ctr"/>
                </a:tc>
                <a:tc>
                  <a:txBody>
                    <a:bodyPr/>
                    <a:lstStyle/>
                    <a:p>
                      <a:r>
                        <a:rPr lang="en-US" sz="1800" dirty="0">
                          <a:effectLst/>
                        </a:rPr>
                        <a:t>Bank Solvency Certificate of access to or availability of credit facilities.</a:t>
                      </a:r>
                      <a:endParaRPr lang="en-IN" sz="1800" b="1" dirty="0">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 xmlns:a16="http://schemas.microsoft.com/office/drawing/2014/main" val="3941662510"/>
                  </a:ext>
                </a:extLst>
              </a:tr>
            </a:tbl>
          </a:graphicData>
        </a:graphic>
      </p:graphicFrame>
    </p:spTree>
    <p:extLst>
      <p:ext uri="{BB962C8B-B14F-4D97-AF65-F5344CB8AC3E}">
        <p14:creationId xmlns:p14="http://schemas.microsoft.com/office/powerpoint/2010/main" xmlns="" val="698078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09600"/>
          </a:xfrm>
          <a:solidFill>
            <a:schemeClr val="bg2">
              <a:lumMod val="75000"/>
            </a:schemeClr>
          </a:solidFill>
          <a:effectLst>
            <a:reflection stA="45000" endPos="1000" dist="50800" dir="5400000" sy="-100000" algn="bl" rotWithShape="0"/>
          </a:effectLst>
        </p:spPr>
        <p:txBody>
          <a:bodyPr>
            <a:normAutofit/>
            <a:scene3d>
              <a:camera prst="orthographicFront"/>
              <a:lightRig rig="soft" dir="t"/>
            </a:scene3d>
            <a:sp3d prstMaterial="softEdge"/>
          </a:bodyPr>
          <a:lstStyle/>
          <a:p>
            <a:pPr algn="ctr"/>
            <a:r>
              <a:rPr lang="en-US" sz="2400" b="1" dirty="0">
                <a:ln w="0"/>
                <a:solidFill>
                  <a:srgbClr val="002060"/>
                </a:solidFill>
                <a:effectLst/>
                <a:latin typeface="Cambria" panose="02040503050406030204" pitchFamily="18" charset="0"/>
              </a:rPr>
              <a:t>STEPS FOR CREATING TENDER IN WB GOVT. TENDER PORTAL</a:t>
            </a:r>
          </a:p>
        </p:txBody>
      </p:sp>
      <p:pic>
        <p:nvPicPr>
          <p:cNvPr id="4" name="Picture 3"/>
          <p:cNvPicPr/>
          <p:nvPr/>
        </p:nvPicPr>
        <p:blipFill>
          <a:blip r:embed="rId2"/>
          <a:srcRect l="18041" t="9091" r="19361" b="5455"/>
          <a:stretch>
            <a:fillRect/>
          </a:stretch>
        </p:blipFill>
        <p:spPr bwMode="auto">
          <a:xfrm>
            <a:off x="152400" y="762000"/>
            <a:ext cx="8839200" cy="6096000"/>
          </a:xfrm>
          <a:prstGeom prst="rect">
            <a:avLst/>
          </a:prstGeom>
          <a:ln w="228600" cap="sq" cmpd="thickThin">
            <a:solidFill>
              <a:schemeClr val="accent4">
                <a:lumMod val="75000"/>
              </a:schemeClr>
            </a:solidFill>
            <a:prstDash val="solid"/>
            <a:miter lim="800000"/>
          </a:ln>
          <a:effectLst>
            <a:innerShdw blurRad="76200">
              <a:srgbClr val="000000"/>
            </a:innerShdw>
          </a:effectLst>
        </p:spPr>
      </p:pic>
      <p:sp>
        <p:nvSpPr>
          <p:cNvPr id="5" name="Rectangle 4"/>
          <p:cNvSpPr/>
          <p:nvPr/>
        </p:nvSpPr>
        <p:spPr>
          <a:xfrm>
            <a:off x="6629400" y="2819400"/>
            <a:ext cx="1447800" cy="381000"/>
          </a:xfrm>
          <a:prstGeom prst="rect">
            <a:avLst/>
          </a:prstGeom>
          <a:noFill/>
          <a:effectLst>
            <a:glow rad="635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762001"/>
            <a:ext cx="9067800" cy="1600200"/>
          </a:xfrm>
        </p:spPr>
        <p:txBody>
          <a:bodyPr>
            <a:noAutofit/>
          </a:bodyPr>
          <a:lstStyle/>
          <a:p>
            <a:pPr>
              <a:buClr>
                <a:schemeClr val="bg1"/>
              </a:buClr>
            </a:pPr>
            <a:r>
              <a:rPr lang="en-US" sz="2400" b="1" dirty="0">
                <a:solidFill>
                  <a:srgbClr val="002060"/>
                </a:solidFill>
                <a:effectLst/>
                <a:latin typeface="Cambria" panose="02040503050406030204" pitchFamily="18" charset="0"/>
                <a:ea typeface="Cambria" panose="02040503050406030204" pitchFamily="18" charset="0"/>
              </a:rPr>
              <a:t>Log in with Registered email id of the Tender Inviting Authority </a:t>
            </a:r>
          </a:p>
          <a:p>
            <a:pPr>
              <a:buClr>
                <a:schemeClr val="bg1"/>
              </a:buClr>
            </a:pPr>
            <a:r>
              <a:rPr lang="en-US" sz="2400" b="1" dirty="0">
                <a:solidFill>
                  <a:srgbClr val="002060"/>
                </a:solidFill>
                <a:effectLst/>
                <a:latin typeface="Cambria" panose="02040503050406030204" pitchFamily="18" charset="0"/>
                <a:ea typeface="Cambria" panose="02040503050406030204" pitchFamily="18" charset="0"/>
              </a:rPr>
              <a:t>Enter Password &amp; Captcha</a:t>
            </a:r>
          </a:p>
          <a:p>
            <a:pPr>
              <a:buClr>
                <a:schemeClr val="bg1"/>
              </a:buClr>
            </a:pPr>
            <a:r>
              <a:rPr lang="en-US" sz="2400" b="1" dirty="0">
                <a:solidFill>
                  <a:srgbClr val="002060"/>
                </a:solidFill>
                <a:effectLst/>
                <a:latin typeface="Cambria" panose="02040503050406030204" pitchFamily="18" charset="0"/>
                <a:ea typeface="Cambria" panose="02040503050406030204" pitchFamily="18" charset="0"/>
              </a:rPr>
              <a:t>Enter DSC and Use PIN to Proceed</a:t>
            </a:r>
          </a:p>
        </p:txBody>
      </p:sp>
      <p:pic>
        <p:nvPicPr>
          <p:cNvPr id="6" name="Picture 5"/>
          <p:cNvPicPr/>
          <p:nvPr/>
        </p:nvPicPr>
        <p:blipFill>
          <a:blip r:embed="rId2"/>
          <a:srcRect l="17857" t="8108" r="19643" b="5405"/>
          <a:stretch>
            <a:fillRect/>
          </a:stretch>
        </p:blipFill>
        <p:spPr bwMode="auto">
          <a:xfrm>
            <a:off x="228600" y="2590801"/>
            <a:ext cx="4343400" cy="4038599"/>
          </a:xfrm>
          <a:prstGeom prst="rect">
            <a:avLst/>
          </a:prstGeom>
          <a:ln w="88900" cap="sq" cmpd="thickThin">
            <a:solidFill>
              <a:schemeClr val="accent4">
                <a:lumMod val="75000"/>
              </a:schemeClr>
            </a:solidFill>
            <a:prstDash val="solid"/>
            <a:miter lim="800000"/>
          </a:ln>
          <a:effectLst>
            <a:innerShdw blurRad="76200">
              <a:srgbClr val="000000"/>
            </a:innerShdw>
          </a:effectLst>
        </p:spPr>
      </p:pic>
      <p:pic>
        <p:nvPicPr>
          <p:cNvPr id="7" name="Picture 6"/>
          <p:cNvPicPr/>
          <p:nvPr/>
        </p:nvPicPr>
        <p:blipFill>
          <a:blip r:embed="rId3"/>
          <a:srcRect l="17857" t="8333" r="17857" b="5556"/>
          <a:stretch>
            <a:fillRect/>
          </a:stretch>
        </p:blipFill>
        <p:spPr bwMode="auto">
          <a:xfrm>
            <a:off x="4800600" y="2590801"/>
            <a:ext cx="4114800" cy="3962399"/>
          </a:xfrm>
          <a:prstGeom prst="rect">
            <a:avLst/>
          </a:prstGeom>
          <a:ln w="88900" cap="sq" cmpd="thickThin">
            <a:solidFill>
              <a:schemeClr val="accent4">
                <a:lumMod val="75000"/>
              </a:schemeClr>
            </a:solidFill>
            <a:prstDash val="solid"/>
            <a:miter lim="800000"/>
          </a:ln>
          <a:effectLst>
            <a:innerShdw blurRad="76200">
              <a:srgbClr val="000000"/>
            </a:innerShdw>
          </a:effectLst>
        </p:spPr>
      </p:pic>
      <p:sp>
        <p:nvSpPr>
          <p:cNvPr id="8" name="Title 1"/>
          <p:cNvSpPr txBox="1">
            <a:spLocks/>
          </p:cNvSpPr>
          <p:nvPr/>
        </p:nvSpPr>
        <p:spPr>
          <a:xfrm>
            <a:off x="0" y="0"/>
            <a:ext cx="9144000" cy="762001"/>
          </a:xfrm>
          <a:prstGeom prst="rect">
            <a:avLst/>
          </a:prstGeom>
          <a:solidFill>
            <a:schemeClr val="bg2">
              <a:lumMod val="75000"/>
            </a:schemeClr>
          </a:solidFill>
          <a:effectLst>
            <a:reflection stA="45000" endPos="1000" dist="50800" dir="5400000" sy="-100000" algn="bl" rotWithShape="0"/>
          </a:effectLst>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a:ln w="0"/>
                <a:solidFill>
                  <a:srgbClr val="002060"/>
                </a:solidFill>
                <a:effectLst/>
                <a:latin typeface="Cambria" panose="02040503050406030204" pitchFamily="18" charset="0"/>
              </a:rPr>
              <a:t>LOG - 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1066801"/>
          </a:xfrm>
        </p:spPr>
        <p:txBody>
          <a:bodyPr/>
          <a:lstStyle/>
          <a:p>
            <a:pPr>
              <a:buClr>
                <a:schemeClr val="bg1"/>
              </a:buClr>
            </a:pPr>
            <a:r>
              <a:rPr lang="en-US" sz="2400" b="1" dirty="0">
                <a:solidFill>
                  <a:srgbClr val="002060"/>
                </a:solidFill>
                <a:effectLst/>
                <a:latin typeface="Cambria" panose="02040503050406030204" pitchFamily="18" charset="0"/>
                <a:ea typeface="Cambria" panose="02040503050406030204" pitchFamily="18" charset="0"/>
              </a:rPr>
              <a:t>Go to Create Tender Tab</a:t>
            </a:r>
          </a:p>
          <a:p>
            <a:pPr>
              <a:buClr>
                <a:schemeClr val="bg1"/>
              </a:buClr>
            </a:pPr>
            <a:r>
              <a:rPr lang="en-US" sz="2400" b="1" dirty="0">
                <a:solidFill>
                  <a:srgbClr val="002060"/>
                </a:solidFill>
                <a:effectLst/>
                <a:latin typeface="Cambria" panose="02040503050406030204" pitchFamily="18" charset="0"/>
                <a:ea typeface="Cambria" panose="02040503050406030204" pitchFamily="18" charset="0"/>
              </a:rPr>
              <a:t>Go to the Bottom and select “Create New Call for Tender”</a:t>
            </a:r>
          </a:p>
          <a:p>
            <a:pPr>
              <a:buClr>
                <a:schemeClr val="bg1"/>
              </a:buClr>
            </a:pPr>
            <a:endParaRPr lang="en-US" dirty="0"/>
          </a:p>
        </p:txBody>
      </p:sp>
      <p:pic>
        <p:nvPicPr>
          <p:cNvPr id="4" name="Picture 3"/>
          <p:cNvPicPr/>
          <p:nvPr/>
        </p:nvPicPr>
        <p:blipFill>
          <a:blip r:embed="rId2"/>
          <a:srcRect l="15909" t="4878" r="20455" b="4878"/>
          <a:stretch>
            <a:fillRect/>
          </a:stretch>
        </p:blipFill>
        <p:spPr bwMode="auto">
          <a:xfrm>
            <a:off x="4876800" y="2275117"/>
            <a:ext cx="3962400" cy="4354283"/>
          </a:xfrm>
          <a:prstGeom prst="rect">
            <a:avLst/>
          </a:prstGeom>
          <a:ln w="88900" cap="sq" cmpd="thickThin">
            <a:solidFill>
              <a:schemeClr val="accent4">
                <a:lumMod val="75000"/>
              </a:schemeClr>
            </a:solidFill>
            <a:prstDash val="solid"/>
            <a:miter lim="800000"/>
          </a:ln>
          <a:effectLst>
            <a:innerShdw blurRad="76200">
              <a:srgbClr val="000000"/>
            </a:innerShdw>
          </a:effectLst>
        </p:spPr>
      </p:pic>
      <p:pic>
        <p:nvPicPr>
          <p:cNvPr id="5" name="Picture 4"/>
          <p:cNvPicPr/>
          <p:nvPr/>
        </p:nvPicPr>
        <p:blipFill>
          <a:blip r:embed="rId3"/>
          <a:srcRect l="18182" t="5263" r="18182" b="5263"/>
          <a:stretch>
            <a:fillRect/>
          </a:stretch>
        </p:blipFill>
        <p:spPr bwMode="auto">
          <a:xfrm>
            <a:off x="228600" y="2275117"/>
            <a:ext cx="4343400" cy="4354283"/>
          </a:xfrm>
          <a:prstGeom prst="rect">
            <a:avLst/>
          </a:prstGeom>
          <a:ln w="88900" cap="sq" cmpd="thickThin">
            <a:solidFill>
              <a:schemeClr val="accent4">
                <a:lumMod val="75000"/>
              </a:schemeClr>
            </a:solidFill>
            <a:prstDash val="solid"/>
            <a:miter lim="800000"/>
          </a:ln>
          <a:effectLst>
            <a:innerShdw blurRad="76200">
              <a:srgbClr val="000000"/>
            </a:innerShdw>
          </a:effectLst>
        </p:spPr>
      </p:pic>
      <p:sp>
        <p:nvSpPr>
          <p:cNvPr id="6" name="Right Arrow 5"/>
          <p:cNvSpPr/>
          <p:nvPr/>
        </p:nvSpPr>
        <p:spPr>
          <a:xfrm flipH="1">
            <a:off x="1371600" y="4191000"/>
            <a:ext cx="533400" cy="76200"/>
          </a:xfrm>
          <a:prstGeom prst="rightArrow">
            <a:avLst/>
          </a:prstGeom>
          <a:solidFill>
            <a:srgbClr val="7030A0"/>
          </a:solidFill>
          <a:ln w="6350"/>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7810500" y="5524501"/>
            <a:ext cx="228600" cy="152400"/>
          </a:xfrm>
          <a:prstGeom prst="rightArrow">
            <a:avLst/>
          </a:prstGeom>
          <a:solidFill>
            <a:srgbClr val="7030A0"/>
          </a:solidFill>
          <a:ln w="12700"/>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9144000" cy="1066800"/>
          </a:xfrm>
          <a:prstGeom prst="rect">
            <a:avLst/>
          </a:prstGeom>
          <a:solidFill>
            <a:schemeClr val="bg2">
              <a:lumMod val="75000"/>
            </a:schemeClr>
          </a:solidFill>
          <a:effectLst>
            <a:reflection stA="45000" endPos="1000" dist="50800" dir="5400000" sy="-100000" algn="bl" rotWithShape="0"/>
          </a:effectLst>
        </p:spPr>
        <p:txBody>
          <a:bodyPr vert="horz" rtlCol="0" anchor="ctr">
            <a:norm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dirty="0">
                <a:ln w="0"/>
                <a:solidFill>
                  <a:srgbClr val="002060"/>
                </a:solidFill>
                <a:effectLst/>
                <a:latin typeface="Cambria" pitchFamily="18" charset="0"/>
              </a:rPr>
              <a:t>CREATE TENDER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2590800"/>
          </a:xfrm>
        </p:spPr>
        <p:txBody>
          <a:bodyPr>
            <a:normAutofit fontScale="47500" lnSpcReduction="20000"/>
          </a:bodyPr>
          <a:lstStyle/>
          <a:p>
            <a:pPr>
              <a:buClr>
                <a:schemeClr val="bg1"/>
              </a:buClr>
            </a:pPr>
            <a:r>
              <a:rPr lang="en-US" sz="4400" b="1" dirty="0">
                <a:solidFill>
                  <a:srgbClr val="002060"/>
                </a:solidFill>
                <a:effectLst/>
                <a:latin typeface="Cambria" panose="02040503050406030204" pitchFamily="18" charset="0"/>
                <a:ea typeface="Cambria" panose="02040503050406030204" pitchFamily="18" charset="0"/>
              </a:rPr>
              <a:t>Tender Reference Number -  DPMU/</a:t>
            </a:r>
            <a:r>
              <a:rPr lang="en-US" sz="4400" b="1" dirty="0" err="1">
                <a:solidFill>
                  <a:srgbClr val="002060"/>
                </a:solidFill>
                <a:effectLst/>
                <a:latin typeface="Cambria" panose="02040503050406030204" pitchFamily="18" charset="0"/>
                <a:ea typeface="Cambria" panose="02040503050406030204" pitchFamily="18" charset="0"/>
              </a:rPr>
              <a:t>Pas.Mid</a:t>
            </a:r>
            <a:r>
              <a:rPr lang="en-US" sz="4400" b="1" dirty="0">
                <a:solidFill>
                  <a:srgbClr val="002060"/>
                </a:solidFill>
                <a:effectLst/>
                <a:latin typeface="Cambria" panose="02040503050406030204" pitchFamily="18" charset="0"/>
                <a:ea typeface="Cambria" panose="02040503050406030204" pitchFamily="18" charset="0"/>
              </a:rPr>
              <a:t>/eNIT-01/2024-25</a:t>
            </a:r>
          </a:p>
          <a:p>
            <a:pPr>
              <a:buClr>
                <a:schemeClr val="bg1"/>
              </a:buClr>
            </a:pPr>
            <a:r>
              <a:rPr lang="en-US" sz="4400" b="1" dirty="0">
                <a:solidFill>
                  <a:srgbClr val="002060"/>
                </a:solidFill>
                <a:effectLst/>
                <a:latin typeface="Cambria" panose="02040503050406030204" pitchFamily="18" charset="0"/>
                <a:ea typeface="Cambria" panose="02040503050406030204" pitchFamily="18" charset="0"/>
              </a:rPr>
              <a:t>Tender Type –  select “Open Tender “</a:t>
            </a:r>
          </a:p>
          <a:p>
            <a:pPr>
              <a:buClr>
                <a:schemeClr val="bg1"/>
              </a:buClr>
            </a:pPr>
            <a:r>
              <a:rPr lang="en-US" sz="4400" b="1" dirty="0">
                <a:solidFill>
                  <a:srgbClr val="002060"/>
                </a:solidFill>
                <a:effectLst/>
                <a:latin typeface="Cambria" panose="02040503050406030204" pitchFamily="18" charset="0"/>
                <a:ea typeface="Cambria" panose="02040503050406030204" pitchFamily="18" charset="0"/>
              </a:rPr>
              <a:t>Form of Contract – select “Item Rate”</a:t>
            </a:r>
          </a:p>
          <a:p>
            <a:pPr>
              <a:buClr>
                <a:schemeClr val="bg1"/>
              </a:buClr>
            </a:pPr>
            <a:r>
              <a:rPr lang="en-US" sz="4400" b="1" dirty="0">
                <a:solidFill>
                  <a:srgbClr val="002060"/>
                </a:solidFill>
                <a:effectLst/>
                <a:latin typeface="Cambria" panose="02040503050406030204" pitchFamily="18" charset="0"/>
                <a:ea typeface="Cambria" panose="02040503050406030204" pitchFamily="18" charset="0"/>
              </a:rPr>
              <a:t>No. of Covers – select 2</a:t>
            </a:r>
          </a:p>
          <a:p>
            <a:pPr>
              <a:buClr>
                <a:schemeClr val="bg1"/>
              </a:buClr>
            </a:pPr>
            <a:r>
              <a:rPr lang="en-US" sz="4400" b="1" dirty="0">
                <a:solidFill>
                  <a:srgbClr val="002060"/>
                </a:solidFill>
                <a:effectLst/>
                <a:latin typeface="Cambria" panose="02040503050406030204" pitchFamily="18" charset="0"/>
                <a:ea typeface="Cambria" panose="02040503050406030204" pitchFamily="18" charset="0"/>
              </a:rPr>
              <a:t>Tender Category – select “Works”</a:t>
            </a:r>
          </a:p>
          <a:p>
            <a:pPr>
              <a:buClr>
                <a:schemeClr val="bg1"/>
              </a:buClr>
            </a:pPr>
            <a:r>
              <a:rPr lang="en-US" sz="4400" b="1" dirty="0">
                <a:solidFill>
                  <a:srgbClr val="002060"/>
                </a:solidFill>
                <a:effectLst/>
                <a:latin typeface="Cambria" panose="02040503050406030204" pitchFamily="18" charset="0"/>
                <a:ea typeface="Cambria" panose="02040503050406030204" pitchFamily="18" charset="0"/>
              </a:rPr>
              <a:t>No. of Bid Openers – select “2 of 4” or “2 of 3”</a:t>
            </a:r>
          </a:p>
          <a:p>
            <a:pPr>
              <a:buClr>
                <a:schemeClr val="bg1"/>
              </a:buClr>
            </a:pPr>
            <a:r>
              <a:rPr lang="en-US" sz="4400" b="1" dirty="0">
                <a:solidFill>
                  <a:srgbClr val="002060"/>
                </a:solidFill>
                <a:effectLst/>
                <a:latin typeface="Cambria" panose="02040503050406030204" pitchFamily="18" charset="0"/>
                <a:ea typeface="Cambria" panose="02040503050406030204" pitchFamily="18" charset="0"/>
              </a:rPr>
              <a:t>“Next”</a:t>
            </a:r>
          </a:p>
          <a:p>
            <a:endParaRPr lang="en-US" sz="2000" dirty="0"/>
          </a:p>
        </p:txBody>
      </p:sp>
      <p:pic>
        <p:nvPicPr>
          <p:cNvPr id="4" name="Picture 3"/>
          <p:cNvPicPr/>
          <p:nvPr/>
        </p:nvPicPr>
        <p:blipFill>
          <a:blip r:embed="rId2"/>
          <a:srcRect l="17391" t="3636" r="17391" b="5455"/>
          <a:stretch>
            <a:fillRect/>
          </a:stretch>
        </p:blipFill>
        <p:spPr bwMode="auto">
          <a:xfrm>
            <a:off x="228600" y="3200400"/>
            <a:ext cx="8610600" cy="3429000"/>
          </a:xfrm>
          <a:prstGeom prst="rect">
            <a:avLst/>
          </a:prstGeom>
          <a:ln w="88900" cap="sq" cmpd="thickThin">
            <a:solidFill>
              <a:schemeClr val="accent4">
                <a:lumMod val="75000"/>
              </a:schemeClr>
            </a:solidFill>
            <a:prstDash val="solid"/>
            <a:miter lim="800000"/>
          </a:ln>
          <a:effectLst>
            <a:innerShdw blurRad="76200">
              <a:srgbClr val="000000"/>
            </a:innerShdw>
          </a:effectLst>
        </p:spPr>
      </p:pic>
      <p:sp>
        <p:nvSpPr>
          <p:cNvPr id="5" name="Title 1"/>
          <p:cNvSpPr txBox="1">
            <a:spLocks/>
          </p:cNvSpPr>
          <p:nvPr/>
        </p:nvSpPr>
        <p:spPr>
          <a:xfrm>
            <a:off x="0" y="0"/>
            <a:ext cx="9144000" cy="914400"/>
          </a:xfrm>
          <a:prstGeom prst="rect">
            <a:avLst/>
          </a:prstGeom>
          <a:solidFill>
            <a:schemeClr val="bg2">
              <a:lumMod val="75000"/>
            </a:schemeClr>
          </a:solidFill>
          <a:effectLst>
            <a:reflection stA="45000" endPos="1000" dist="50800" dir="5400000" sy="-100000" algn="bl" rotWithShape="0"/>
          </a:effectLst>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dirty="0">
                <a:ln w="0"/>
                <a:solidFill>
                  <a:srgbClr val="002060"/>
                </a:solidFill>
                <a:effectLst/>
                <a:latin typeface="Cambria" panose="02040503050406030204" pitchFamily="18" charset="0"/>
              </a:rPr>
              <a:t>STEP – 1</a:t>
            </a:r>
          </a:p>
          <a:p>
            <a:pPr algn="ctr"/>
            <a:r>
              <a:rPr lang="en-US" sz="2800" dirty="0">
                <a:ln w="0"/>
                <a:solidFill>
                  <a:srgbClr val="002060"/>
                </a:solidFill>
                <a:effectLst/>
                <a:latin typeface="Cambria" panose="02040503050406030204" pitchFamily="18" charset="0"/>
              </a:rPr>
              <a:t>BASIC DETAILS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rPr>
              <a:t>STEP – 2</a:t>
            </a:r>
            <a:br>
              <a:rPr lang="en-US" sz="2800" b="1" dirty="0">
                <a:ln w="0"/>
                <a:solidFill>
                  <a:srgbClr val="002060"/>
                </a:solidFill>
                <a:effectLst/>
                <a:latin typeface="Cambria" panose="02040503050406030204" pitchFamily="18" charset="0"/>
              </a:rPr>
            </a:br>
            <a:r>
              <a:rPr lang="en-US" sz="2800" b="1" dirty="0">
                <a:ln w="0"/>
                <a:solidFill>
                  <a:srgbClr val="002060"/>
                </a:solidFill>
                <a:effectLst/>
                <a:latin typeface="Cambria" panose="02040503050406030204" pitchFamily="18" charset="0"/>
              </a:rPr>
              <a:t>COVER DETAILS</a:t>
            </a:r>
          </a:p>
        </p:txBody>
      </p:sp>
      <p:sp>
        <p:nvSpPr>
          <p:cNvPr id="3" name="Content Placeholder 2"/>
          <p:cNvSpPr>
            <a:spLocks noGrp="1"/>
          </p:cNvSpPr>
          <p:nvPr>
            <p:ph idx="1"/>
          </p:nvPr>
        </p:nvSpPr>
        <p:spPr>
          <a:xfrm>
            <a:off x="0" y="838201"/>
            <a:ext cx="9144000" cy="2971799"/>
          </a:xfrm>
        </p:spPr>
        <p:txBody>
          <a:bodyPr>
            <a:normAutofit fontScale="85000" lnSpcReduction="10000"/>
          </a:bodyPr>
          <a:lstStyle/>
          <a:p>
            <a:pPr marL="119063" indent="-9525" algn="just">
              <a:buNone/>
            </a:pPr>
            <a:r>
              <a:rPr lang="en-US" sz="2400" b="1" dirty="0">
                <a:solidFill>
                  <a:srgbClr val="002060"/>
                </a:solidFill>
                <a:effectLst/>
                <a:latin typeface="Cambria" panose="02040503050406030204" pitchFamily="18" charset="0"/>
                <a:ea typeface="Cambria" panose="02040503050406030204" pitchFamily="18" charset="0"/>
              </a:rPr>
              <a:t>There  are 2 (two) covers for this tender. (</a:t>
            </a:r>
            <a:r>
              <a:rPr lang="en-US" sz="2400" b="1" dirty="0" err="1">
                <a:solidFill>
                  <a:srgbClr val="002060"/>
                </a:solidFill>
                <a:effectLst/>
                <a:latin typeface="Cambria" panose="02040503050406030204" pitchFamily="18" charset="0"/>
                <a:ea typeface="Cambria" panose="02040503050406030204" pitchFamily="18" charset="0"/>
              </a:rPr>
              <a:t>i</a:t>
            </a:r>
            <a:r>
              <a:rPr lang="en-US" sz="2400" b="1" dirty="0">
                <a:solidFill>
                  <a:srgbClr val="002060"/>
                </a:solidFill>
                <a:effectLst/>
                <a:latin typeface="Cambria" panose="02040503050406030204" pitchFamily="18" charset="0"/>
                <a:ea typeface="Cambria" panose="02040503050406030204" pitchFamily="18" charset="0"/>
              </a:rPr>
              <a:t>) Technical (ii) Financial. Each cover contains some mandatory files. In this step we have to select the file types that will be uploaded by the agencies. Like .</a:t>
            </a:r>
            <a:r>
              <a:rPr lang="en-US" sz="2400" b="1" dirty="0" err="1">
                <a:solidFill>
                  <a:srgbClr val="002060"/>
                </a:solidFill>
                <a:effectLst/>
                <a:latin typeface="Cambria" panose="02040503050406030204" pitchFamily="18" charset="0"/>
                <a:ea typeface="Cambria" panose="02040503050406030204" pitchFamily="18" charset="0"/>
              </a:rPr>
              <a:t>pdf</a:t>
            </a:r>
            <a:r>
              <a:rPr lang="en-US" sz="2400" b="1" dirty="0">
                <a:solidFill>
                  <a:srgbClr val="002060"/>
                </a:solidFill>
                <a:effectLst/>
                <a:latin typeface="Cambria" panose="02040503050406030204" pitchFamily="18" charset="0"/>
                <a:ea typeface="Cambria" panose="02040503050406030204" pitchFamily="18" charset="0"/>
              </a:rPr>
              <a:t> and .</a:t>
            </a:r>
            <a:r>
              <a:rPr lang="en-US" sz="2400" b="1" dirty="0" err="1">
                <a:solidFill>
                  <a:srgbClr val="002060"/>
                </a:solidFill>
                <a:effectLst/>
                <a:latin typeface="Cambria" panose="02040503050406030204" pitchFamily="18" charset="0"/>
                <a:ea typeface="Cambria" panose="02040503050406030204" pitchFamily="18" charset="0"/>
              </a:rPr>
              <a:t>xls</a:t>
            </a:r>
            <a:r>
              <a:rPr lang="en-US" sz="2400" b="1" dirty="0">
                <a:solidFill>
                  <a:srgbClr val="002060"/>
                </a:solidFill>
                <a:effectLst/>
                <a:latin typeface="Cambria" panose="02040503050406030204" pitchFamily="18" charset="0"/>
                <a:ea typeface="Cambria" panose="02040503050406030204" pitchFamily="18" charset="0"/>
              </a:rPr>
              <a:t> format.</a:t>
            </a:r>
          </a:p>
          <a:p>
            <a:pPr algn="just">
              <a:buClr>
                <a:schemeClr val="bg1"/>
              </a:buClr>
            </a:pPr>
            <a:r>
              <a:rPr lang="en-US" sz="2400" b="1" dirty="0">
                <a:solidFill>
                  <a:srgbClr val="002060"/>
                </a:solidFill>
                <a:effectLst/>
                <a:latin typeface="Cambria" panose="02040503050406030204" pitchFamily="18" charset="0"/>
                <a:ea typeface="Cambria" panose="02040503050406030204" pitchFamily="18" charset="0"/>
              </a:rPr>
              <a:t>Select  “Add Content(s)” in Technical Folder </a:t>
            </a:r>
          </a:p>
          <a:p>
            <a:pPr algn="just">
              <a:buClr>
                <a:schemeClr val="bg1"/>
              </a:buClr>
            </a:pPr>
            <a:r>
              <a:rPr lang="en-US" sz="2400" b="1" dirty="0">
                <a:solidFill>
                  <a:srgbClr val="002060"/>
                </a:solidFill>
                <a:effectLst/>
                <a:latin typeface="Cambria" panose="02040503050406030204" pitchFamily="18" charset="0"/>
                <a:ea typeface="Cambria" panose="02040503050406030204" pitchFamily="18" charset="0"/>
              </a:rPr>
              <a:t>Create 3 (Three) file types in .</a:t>
            </a:r>
            <a:r>
              <a:rPr lang="en-US" sz="2400" b="1" dirty="0" err="1">
                <a:solidFill>
                  <a:srgbClr val="002060"/>
                </a:solidFill>
                <a:effectLst/>
                <a:latin typeface="Cambria" panose="02040503050406030204" pitchFamily="18" charset="0"/>
                <a:ea typeface="Cambria" panose="02040503050406030204" pitchFamily="18" charset="0"/>
              </a:rPr>
              <a:t>pdf</a:t>
            </a:r>
            <a:r>
              <a:rPr lang="en-US" sz="2400" b="1" dirty="0">
                <a:solidFill>
                  <a:srgbClr val="002060"/>
                </a:solidFill>
                <a:effectLst/>
                <a:latin typeface="Cambria" panose="02040503050406030204" pitchFamily="18" charset="0"/>
                <a:ea typeface="Cambria" panose="02040503050406030204" pitchFamily="18" charset="0"/>
              </a:rPr>
              <a:t> format namely “NIT”, “EMD” and “Letter of Bid – Technical”</a:t>
            </a:r>
          </a:p>
          <a:p>
            <a:pPr algn="just">
              <a:buClr>
                <a:schemeClr val="bg1"/>
              </a:buClr>
            </a:pPr>
            <a:r>
              <a:rPr lang="en-US" sz="2400" b="1" dirty="0">
                <a:solidFill>
                  <a:srgbClr val="002060"/>
                </a:solidFill>
                <a:effectLst/>
                <a:latin typeface="Cambria" panose="02040503050406030204" pitchFamily="18" charset="0"/>
                <a:ea typeface="Cambria" panose="02040503050406030204" pitchFamily="18" charset="0"/>
              </a:rPr>
              <a:t>Then Select “Add Content(s)” in Financial Folder </a:t>
            </a:r>
          </a:p>
          <a:p>
            <a:pPr algn="just">
              <a:buClr>
                <a:schemeClr val="bg1"/>
              </a:buClr>
            </a:pPr>
            <a:r>
              <a:rPr lang="en-US" sz="2400" b="1" dirty="0">
                <a:solidFill>
                  <a:srgbClr val="002060"/>
                </a:solidFill>
                <a:effectLst/>
                <a:latin typeface="Cambria" panose="02040503050406030204" pitchFamily="18" charset="0"/>
                <a:ea typeface="Cambria" panose="02040503050406030204" pitchFamily="18" charset="0"/>
              </a:rPr>
              <a:t>Create 2(Two) file types ; .</a:t>
            </a:r>
            <a:r>
              <a:rPr lang="en-US" sz="2400" b="1" dirty="0" err="1">
                <a:solidFill>
                  <a:srgbClr val="002060"/>
                </a:solidFill>
                <a:effectLst/>
                <a:latin typeface="Cambria" panose="02040503050406030204" pitchFamily="18" charset="0"/>
                <a:ea typeface="Cambria" panose="02040503050406030204" pitchFamily="18" charset="0"/>
              </a:rPr>
              <a:t>xls</a:t>
            </a:r>
            <a:r>
              <a:rPr lang="en-US" sz="2400" b="1" dirty="0">
                <a:solidFill>
                  <a:srgbClr val="002060"/>
                </a:solidFill>
                <a:effectLst/>
                <a:latin typeface="Cambria" panose="02040503050406030204" pitchFamily="18" charset="0"/>
                <a:ea typeface="Cambria" panose="02040503050406030204" pitchFamily="18" charset="0"/>
              </a:rPr>
              <a:t>  namely BOQ and .</a:t>
            </a:r>
            <a:r>
              <a:rPr lang="en-US" sz="2400" b="1" dirty="0" err="1">
                <a:solidFill>
                  <a:srgbClr val="002060"/>
                </a:solidFill>
                <a:effectLst/>
                <a:latin typeface="Cambria" panose="02040503050406030204" pitchFamily="18" charset="0"/>
                <a:ea typeface="Cambria" panose="02040503050406030204" pitchFamily="18" charset="0"/>
              </a:rPr>
              <a:t>pdf</a:t>
            </a:r>
            <a:r>
              <a:rPr lang="en-US" sz="2400" b="1" dirty="0">
                <a:solidFill>
                  <a:srgbClr val="002060"/>
                </a:solidFill>
                <a:effectLst/>
                <a:latin typeface="Cambria" panose="02040503050406030204" pitchFamily="18" charset="0"/>
                <a:ea typeface="Cambria" panose="02040503050406030204" pitchFamily="18" charset="0"/>
              </a:rPr>
              <a:t> “Letter of Bid – Financial”</a:t>
            </a:r>
          </a:p>
          <a:p>
            <a:pPr>
              <a:buNone/>
            </a:pPr>
            <a:endParaRPr lang="en-US" sz="2400" dirty="0">
              <a:solidFill>
                <a:srgbClr val="002060"/>
              </a:solidFill>
            </a:endParaRPr>
          </a:p>
          <a:p>
            <a:endParaRPr lang="en-US" dirty="0"/>
          </a:p>
        </p:txBody>
      </p:sp>
      <p:pic>
        <p:nvPicPr>
          <p:cNvPr id="4" name="Picture 3"/>
          <p:cNvPicPr/>
          <p:nvPr/>
        </p:nvPicPr>
        <p:blipFill>
          <a:blip r:embed="rId2" cstate="print"/>
          <a:srcRect t="6452" r="-2174" b="6452"/>
          <a:stretch>
            <a:fillRect/>
          </a:stretch>
        </p:blipFill>
        <p:spPr bwMode="auto">
          <a:xfrm>
            <a:off x="228600" y="3657600"/>
            <a:ext cx="4191000" cy="2971800"/>
          </a:xfrm>
          <a:prstGeom prst="rect">
            <a:avLst/>
          </a:prstGeom>
          <a:ln w="88900" cap="sq" cmpd="thickThin">
            <a:solidFill>
              <a:schemeClr val="accent4">
                <a:lumMod val="75000"/>
              </a:schemeClr>
            </a:solidFill>
            <a:prstDash val="solid"/>
            <a:miter lim="800000"/>
          </a:ln>
          <a:effectLst>
            <a:innerShdw blurRad="76200">
              <a:srgbClr val="000000"/>
            </a:innerShdw>
          </a:effectLst>
        </p:spPr>
      </p:pic>
      <p:pic>
        <p:nvPicPr>
          <p:cNvPr id="5" name="Picture 4"/>
          <p:cNvPicPr/>
          <p:nvPr/>
        </p:nvPicPr>
        <p:blipFill>
          <a:blip r:embed="rId3" cstate="print"/>
          <a:srcRect l="8164" t="6452" r="2040" b="6452"/>
          <a:stretch>
            <a:fillRect/>
          </a:stretch>
        </p:blipFill>
        <p:spPr bwMode="auto">
          <a:xfrm>
            <a:off x="4724402" y="3657600"/>
            <a:ext cx="4190998" cy="2971800"/>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rPr>
              <a:t>STEP – 3</a:t>
            </a:r>
            <a:br>
              <a:rPr lang="en-US" sz="2800" b="1" dirty="0">
                <a:ln w="0"/>
                <a:solidFill>
                  <a:srgbClr val="002060"/>
                </a:solidFill>
                <a:effectLst/>
                <a:latin typeface="Cambria" panose="02040503050406030204" pitchFamily="18" charset="0"/>
              </a:rPr>
            </a:br>
            <a:r>
              <a:rPr lang="en-US" sz="2800" b="1" dirty="0">
                <a:ln w="0"/>
                <a:solidFill>
                  <a:srgbClr val="002060"/>
                </a:solidFill>
                <a:effectLst/>
                <a:latin typeface="Cambria" panose="02040503050406030204" pitchFamily="18" charset="0"/>
              </a:rPr>
              <a:t>NIT DOCUMENT</a:t>
            </a:r>
          </a:p>
        </p:txBody>
      </p:sp>
      <p:sp>
        <p:nvSpPr>
          <p:cNvPr id="3" name="Content Placeholder 2"/>
          <p:cNvSpPr>
            <a:spLocks noGrp="1"/>
          </p:cNvSpPr>
          <p:nvPr>
            <p:ph idx="1"/>
          </p:nvPr>
        </p:nvSpPr>
        <p:spPr>
          <a:xfrm>
            <a:off x="0" y="838201"/>
            <a:ext cx="9144000" cy="1600199"/>
          </a:xfrm>
        </p:spPr>
        <p:txBody>
          <a:bodyPr>
            <a:normAutofit/>
          </a:bodyPr>
          <a:lstStyle/>
          <a:p>
            <a:pPr>
              <a:buClr>
                <a:schemeClr val="bg1"/>
              </a:buClr>
            </a:pPr>
            <a:r>
              <a:rPr lang="en-US" sz="2000" b="1" dirty="0">
                <a:solidFill>
                  <a:srgbClr val="002060"/>
                </a:solidFill>
                <a:effectLst/>
                <a:latin typeface="Bookman Old Style" pitchFamily="18" charset="0"/>
              </a:rPr>
              <a:t>Upload NIT in .</a:t>
            </a:r>
            <a:r>
              <a:rPr lang="en-US" sz="2000" b="1" dirty="0" err="1">
                <a:solidFill>
                  <a:srgbClr val="002060"/>
                </a:solidFill>
                <a:effectLst/>
                <a:latin typeface="Bookman Old Style" pitchFamily="18" charset="0"/>
              </a:rPr>
              <a:t>pdf</a:t>
            </a:r>
            <a:r>
              <a:rPr lang="en-US" sz="2000" b="1" dirty="0">
                <a:solidFill>
                  <a:srgbClr val="002060"/>
                </a:solidFill>
                <a:effectLst/>
                <a:latin typeface="Bookman Old Style" pitchFamily="18" charset="0"/>
              </a:rPr>
              <a:t> format </a:t>
            </a:r>
          </a:p>
          <a:p>
            <a:pPr>
              <a:buClr>
                <a:schemeClr val="bg1"/>
              </a:buClr>
            </a:pPr>
            <a:r>
              <a:rPr lang="en-US" sz="2000" b="1" dirty="0">
                <a:solidFill>
                  <a:srgbClr val="002060"/>
                </a:solidFill>
                <a:effectLst/>
                <a:latin typeface="Bookman Old Style" pitchFamily="18" charset="0"/>
              </a:rPr>
              <a:t>Digitally signed by the TIA and Submit</a:t>
            </a:r>
          </a:p>
          <a:p>
            <a:pPr>
              <a:buClr>
                <a:schemeClr val="bg1"/>
              </a:buClr>
            </a:pPr>
            <a:r>
              <a:rPr lang="en-US" sz="2000" b="1" dirty="0">
                <a:solidFill>
                  <a:srgbClr val="002060"/>
                </a:solidFill>
                <a:effectLst/>
                <a:latin typeface="Bookman Old Style" pitchFamily="18" charset="0"/>
              </a:rPr>
              <a:t>Select “Verify”</a:t>
            </a:r>
          </a:p>
          <a:p>
            <a:pPr>
              <a:buClr>
                <a:schemeClr val="bg1"/>
              </a:buClr>
            </a:pPr>
            <a:r>
              <a:rPr lang="en-US" sz="2000" b="1" dirty="0">
                <a:solidFill>
                  <a:srgbClr val="002060"/>
                </a:solidFill>
                <a:effectLst/>
                <a:latin typeface="Bookman Old Style" pitchFamily="18" charset="0"/>
              </a:rPr>
              <a:t>After Verification click on “Next”</a:t>
            </a:r>
          </a:p>
          <a:p>
            <a:endParaRPr lang="en-US" dirty="0"/>
          </a:p>
          <a:p>
            <a:endParaRPr lang="en-US" dirty="0"/>
          </a:p>
          <a:p>
            <a:endParaRPr lang="en-US" dirty="0"/>
          </a:p>
          <a:p>
            <a:pPr>
              <a:buNone/>
            </a:pPr>
            <a:endParaRPr lang="en-US" dirty="0"/>
          </a:p>
        </p:txBody>
      </p:sp>
      <p:pic>
        <p:nvPicPr>
          <p:cNvPr id="4" name="Picture 3"/>
          <p:cNvPicPr/>
          <p:nvPr/>
        </p:nvPicPr>
        <p:blipFill>
          <a:blip r:embed="rId2"/>
          <a:srcRect l="16667" r="18333" b="7692"/>
          <a:stretch>
            <a:fillRect/>
          </a:stretch>
        </p:blipFill>
        <p:spPr bwMode="auto">
          <a:xfrm>
            <a:off x="228600" y="2438400"/>
            <a:ext cx="8686800" cy="4191000"/>
          </a:xfrm>
          <a:prstGeom prst="rect">
            <a:avLst/>
          </a:prstGeom>
          <a:ln w="88900" cap="sq" cmpd="thickThin">
            <a:solidFill>
              <a:schemeClr val="accent4">
                <a:lumMod val="75000"/>
              </a:schemeClr>
            </a:solidFill>
            <a:prstDash val="solid"/>
            <a:miter lim="800000"/>
          </a:ln>
          <a:effectLst>
            <a:innerShdw blurRad="76200">
              <a:srgbClr val="000000"/>
            </a:innerShdw>
          </a:effectLst>
        </p:spPr>
      </p:pic>
      <p:sp>
        <p:nvSpPr>
          <p:cNvPr id="5" name="Right Arrow 4"/>
          <p:cNvSpPr/>
          <p:nvPr/>
        </p:nvSpPr>
        <p:spPr>
          <a:xfrm rot="16200000">
            <a:off x="6781800" y="5334001"/>
            <a:ext cx="381000" cy="228600"/>
          </a:xfrm>
          <a:prstGeom prst="rightArrow">
            <a:avLst/>
          </a:prstGeom>
          <a:solidFill>
            <a:srgbClr val="7030A0"/>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
            <a:ext cx="9144000" cy="697992"/>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dirty="0">
                <a:ln w="0"/>
                <a:solidFill>
                  <a:srgbClr val="002060"/>
                </a:solidFill>
                <a:effectLst/>
                <a:latin typeface="Cambria" panose="02040503050406030204" pitchFamily="18" charset="0"/>
              </a:rPr>
              <a:t>STEP – 4</a:t>
            </a:r>
            <a:r>
              <a:rPr lang="en-US" sz="24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
            </a:r>
            <a:br>
              <a:rPr lang="en-US" sz="24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br>
            <a:r>
              <a:rPr lang="en-US" sz="2400" b="1" dirty="0">
                <a:ln w="0"/>
                <a:solidFill>
                  <a:srgbClr val="002060"/>
                </a:solidFill>
                <a:effectLst/>
                <a:latin typeface="Cambria" panose="02040503050406030204" pitchFamily="18" charset="0"/>
              </a:rPr>
              <a:t>WORK ITEM DETAILS</a:t>
            </a:r>
          </a:p>
        </p:txBody>
      </p:sp>
      <p:sp>
        <p:nvSpPr>
          <p:cNvPr id="3" name="Content Placeholder 2"/>
          <p:cNvSpPr>
            <a:spLocks noGrp="1"/>
          </p:cNvSpPr>
          <p:nvPr>
            <p:ph idx="1"/>
          </p:nvPr>
        </p:nvSpPr>
        <p:spPr>
          <a:xfrm>
            <a:off x="0" y="697992"/>
            <a:ext cx="6248400" cy="6160008"/>
          </a:xfrm>
        </p:spPr>
        <p:txBody>
          <a:bodyPr>
            <a:normAutofit fontScale="55000" lnSpcReduction="20000"/>
          </a:bodyPr>
          <a:lstStyle/>
          <a:p>
            <a:pPr>
              <a:buClr>
                <a:schemeClr val="bg1"/>
              </a:buClr>
            </a:pPr>
            <a:r>
              <a:rPr lang="en-US" sz="3600" b="1" dirty="0">
                <a:solidFill>
                  <a:srgbClr val="002060"/>
                </a:solidFill>
                <a:effectLst/>
                <a:latin typeface="Cambria" pitchFamily="18" charset="0"/>
                <a:ea typeface="Cambria" pitchFamily="18" charset="0"/>
              </a:rPr>
              <a:t>Work/Item title : Name of Work (in short within 250 characters)</a:t>
            </a:r>
          </a:p>
          <a:p>
            <a:pPr>
              <a:buClr>
                <a:schemeClr val="bg1"/>
              </a:buClr>
            </a:pPr>
            <a:r>
              <a:rPr lang="en-US" sz="3600" b="1" dirty="0">
                <a:solidFill>
                  <a:srgbClr val="002060"/>
                </a:solidFill>
                <a:effectLst/>
                <a:latin typeface="Cambria" pitchFamily="18" charset="0"/>
                <a:ea typeface="Cambria" pitchFamily="18" charset="0"/>
              </a:rPr>
              <a:t>Work Item Description : Name of Work (within 250 characters)</a:t>
            </a:r>
          </a:p>
          <a:p>
            <a:pPr>
              <a:buClr>
                <a:schemeClr val="bg1"/>
              </a:buClr>
            </a:pPr>
            <a:r>
              <a:rPr lang="en-US" sz="3600" b="1" dirty="0">
                <a:solidFill>
                  <a:srgbClr val="002060"/>
                </a:solidFill>
                <a:effectLst/>
                <a:latin typeface="Cambria" pitchFamily="18" charset="0"/>
                <a:ea typeface="Cambria" pitchFamily="18" charset="0"/>
              </a:rPr>
              <a:t>Product Category : select “CIVIL WORKS”</a:t>
            </a:r>
          </a:p>
          <a:p>
            <a:pPr>
              <a:buClr>
                <a:schemeClr val="bg1"/>
              </a:buClr>
            </a:pPr>
            <a:r>
              <a:rPr lang="en-US" sz="3600" b="1" dirty="0">
                <a:solidFill>
                  <a:srgbClr val="002060"/>
                </a:solidFill>
                <a:effectLst/>
                <a:latin typeface="Cambria" pitchFamily="18" charset="0"/>
                <a:ea typeface="Cambria" pitchFamily="18" charset="0"/>
              </a:rPr>
              <a:t>Contract Type : Tender</a:t>
            </a:r>
          </a:p>
          <a:p>
            <a:pPr>
              <a:buClr>
                <a:schemeClr val="bg1"/>
              </a:buClr>
            </a:pPr>
            <a:r>
              <a:rPr lang="en-US" sz="3600" b="1" dirty="0">
                <a:solidFill>
                  <a:srgbClr val="002060"/>
                </a:solidFill>
                <a:effectLst/>
                <a:latin typeface="Cambria" pitchFamily="18" charset="0"/>
                <a:ea typeface="Cambria" pitchFamily="18" charset="0"/>
              </a:rPr>
              <a:t>Tender Value : select “INR” &amp; Put the Amount put to tender value in the Box</a:t>
            </a:r>
          </a:p>
          <a:p>
            <a:pPr>
              <a:buClr>
                <a:schemeClr val="bg1"/>
              </a:buClr>
            </a:pPr>
            <a:r>
              <a:rPr lang="en-US" sz="3600" b="1" dirty="0">
                <a:solidFill>
                  <a:srgbClr val="002060"/>
                </a:solidFill>
                <a:effectLst/>
                <a:latin typeface="Cambria" pitchFamily="18" charset="0"/>
                <a:ea typeface="Cambria" pitchFamily="18" charset="0"/>
              </a:rPr>
              <a:t>Show tender value in public domain : select “No”</a:t>
            </a:r>
          </a:p>
          <a:p>
            <a:pPr>
              <a:buClr>
                <a:schemeClr val="bg1"/>
              </a:buClr>
            </a:pPr>
            <a:r>
              <a:rPr lang="en-US" sz="3600" b="1" dirty="0">
                <a:solidFill>
                  <a:srgbClr val="002060"/>
                </a:solidFill>
                <a:effectLst/>
                <a:latin typeface="Cambria" pitchFamily="18" charset="0"/>
                <a:ea typeface="Cambria" pitchFamily="18" charset="0"/>
              </a:rPr>
              <a:t>Bid Validity Days : select :120”</a:t>
            </a:r>
          </a:p>
          <a:p>
            <a:pPr>
              <a:buClr>
                <a:schemeClr val="bg1"/>
              </a:buClr>
            </a:pPr>
            <a:r>
              <a:rPr lang="en-US" sz="3600" b="1" dirty="0">
                <a:solidFill>
                  <a:srgbClr val="002060"/>
                </a:solidFill>
                <a:effectLst/>
                <a:latin typeface="Cambria" pitchFamily="18" charset="0"/>
                <a:ea typeface="Cambria" pitchFamily="18" charset="0"/>
              </a:rPr>
              <a:t>Give Location Detail Work/ Service / Items : Paschim Medinipur</a:t>
            </a:r>
          </a:p>
          <a:p>
            <a:pPr>
              <a:buClr>
                <a:schemeClr val="bg1"/>
              </a:buClr>
            </a:pPr>
            <a:r>
              <a:rPr lang="en-US" sz="3600" b="1" dirty="0">
                <a:solidFill>
                  <a:srgbClr val="002060"/>
                </a:solidFill>
                <a:effectLst/>
                <a:latin typeface="Cambria" pitchFamily="18" charset="0"/>
                <a:ea typeface="Cambria" pitchFamily="18" charset="0"/>
              </a:rPr>
              <a:t>PIN code : 721101</a:t>
            </a:r>
          </a:p>
          <a:p>
            <a:pPr>
              <a:buClr>
                <a:schemeClr val="bg1"/>
              </a:buClr>
            </a:pPr>
            <a:r>
              <a:rPr lang="en-US" sz="3600" b="1" dirty="0">
                <a:solidFill>
                  <a:srgbClr val="002060"/>
                </a:solidFill>
                <a:effectLst/>
                <a:latin typeface="Cambria" pitchFamily="18" charset="0"/>
                <a:ea typeface="Cambria" pitchFamily="18" charset="0"/>
              </a:rPr>
              <a:t>Pre Bid Meeting : Select “No”</a:t>
            </a:r>
          </a:p>
          <a:p>
            <a:pPr>
              <a:buClr>
                <a:schemeClr val="bg1"/>
              </a:buClr>
            </a:pPr>
            <a:r>
              <a:rPr lang="en-US" sz="3600" b="1" dirty="0">
                <a:solidFill>
                  <a:srgbClr val="002060"/>
                </a:solidFill>
                <a:effectLst/>
                <a:latin typeface="Cambria" pitchFamily="18" charset="0"/>
                <a:ea typeface="Cambria" pitchFamily="18" charset="0"/>
              </a:rPr>
              <a:t>Bid Opening Place : Midnapore</a:t>
            </a:r>
          </a:p>
          <a:p>
            <a:pPr>
              <a:buClr>
                <a:schemeClr val="bg1"/>
              </a:buClr>
            </a:pPr>
            <a:r>
              <a:rPr lang="en-US" sz="3600" b="1" dirty="0">
                <a:solidFill>
                  <a:srgbClr val="002060"/>
                </a:solidFill>
                <a:effectLst/>
                <a:latin typeface="Cambria" pitchFamily="18" charset="0"/>
                <a:ea typeface="Cambria" pitchFamily="18" charset="0"/>
              </a:rPr>
              <a:t>Tenderer Class : select “Others”</a:t>
            </a:r>
          </a:p>
          <a:p>
            <a:pPr>
              <a:buClr>
                <a:schemeClr val="bg1"/>
              </a:buClr>
            </a:pPr>
            <a:r>
              <a:rPr lang="en-US" sz="3600" b="1" dirty="0">
                <a:solidFill>
                  <a:srgbClr val="002060"/>
                </a:solidFill>
                <a:effectLst/>
                <a:latin typeface="Cambria" pitchFamily="18" charset="0"/>
                <a:ea typeface="Cambria" pitchFamily="18" charset="0"/>
              </a:rPr>
              <a:t>Inviting Officer : EE, DPMU, Paschim Medinipur, WBADMIP</a:t>
            </a:r>
          </a:p>
          <a:p>
            <a:pPr>
              <a:buClr>
                <a:schemeClr val="bg1"/>
              </a:buClr>
            </a:pPr>
            <a:r>
              <a:rPr lang="en-US" sz="3600" b="1" dirty="0">
                <a:solidFill>
                  <a:srgbClr val="002060"/>
                </a:solidFill>
                <a:effectLst/>
                <a:latin typeface="Cambria" pitchFamily="18" charset="0"/>
                <a:ea typeface="Cambria" pitchFamily="18" charset="0"/>
              </a:rPr>
              <a:t>Inviting Officer Address : </a:t>
            </a:r>
            <a:r>
              <a:rPr lang="en-US" sz="3600" b="1" dirty="0" err="1">
                <a:solidFill>
                  <a:srgbClr val="002060"/>
                </a:solidFill>
                <a:effectLst/>
                <a:latin typeface="Cambria" pitchFamily="18" charset="0"/>
                <a:ea typeface="Cambria" pitchFamily="18" charset="0"/>
              </a:rPr>
              <a:t>Narampur</a:t>
            </a:r>
            <a:r>
              <a:rPr lang="en-US" sz="3600" b="1" dirty="0">
                <a:solidFill>
                  <a:srgbClr val="002060"/>
                </a:solidFill>
                <a:effectLst/>
                <a:latin typeface="Cambria" pitchFamily="18" charset="0"/>
                <a:ea typeface="Cambria" pitchFamily="18" charset="0"/>
              </a:rPr>
              <a:t>, Midnapore, Paschim Medinipur - 721 101</a:t>
            </a:r>
          </a:p>
          <a:p>
            <a:pPr>
              <a:buClr>
                <a:schemeClr val="bg1"/>
              </a:buClr>
            </a:pPr>
            <a:r>
              <a:rPr lang="en-US" sz="3600" b="1" dirty="0">
                <a:solidFill>
                  <a:srgbClr val="002060"/>
                </a:solidFill>
                <a:effectLst/>
                <a:latin typeface="Cambria" pitchFamily="18" charset="0"/>
                <a:ea typeface="Cambria" pitchFamily="18" charset="0"/>
              </a:rPr>
              <a:t>Click on “Next”</a:t>
            </a:r>
          </a:p>
          <a:p>
            <a:endParaRPr lang="en-US" sz="3600" dirty="0"/>
          </a:p>
          <a:p>
            <a:endParaRPr lang="en-US" sz="3600" dirty="0"/>
          </a:p>
          <a:p>
            <a:endParaRPr lang="en-US" sz="3600" dirty="0"/>
          </a:p>
          <a:p>
            <a:endParaRPr lang="en-US" sz="1600" dirty="0"/>
          </a:p>
        </p:txBody>
      </p:sp>
      <p:pic>
        <p:nvPicPr>
          <p:cNvPr id="4" name="Picture 3"/>
          <p:cNvPicPr/>
          <p:nvPr/>
        </p:nvPicPr>
        <p:blipFill>
          <a:blip r:embed="rId2"/>
          <a:srcRect l="14706" t="3448" r="14706" b="5172"/>
          <a:stretch>
            <a:fillRect/>
          </a:stretch>
        </p:blipFill>
        <p:spPr bwMode="auto">
          <a:xfrm>
            <a:off x="6248400" y="838200"/>
            <a:ext cx="2819400" cy="5943600"/>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rPr>
              <a:t>STEP – 5</a:t>
            </a:r>
            <a: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
            </a:r>
            <a:b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br>
            <a:r>
              <a:rPr lang="en-US" sz="2800" b="1" dirty="0">
                <a:ln w="0"/>
                <a:solidFill>
                  <a:srgbClr val="002060"/>
                </a:solidFill>
                <a:effectLst/>
                <a:latin typeface="Cambria" panose="02040503050406030204" pitchFamily="18" charset="0"/>
              </a:rPr>
              <a:t>FEE DETAILS</a:t>
            </a:r>
          </a:p>
        </p:txBody>
      </p:sp>
      <p:sp>
        <p:nvSpPr>
          <p:cNvPr id="3" name="Content Placeholder 2"/>
          <p:cNvSpPr>
            <a:spLocks noGrp="1"/>
          </p:cNvSpPr>
          <p:nvPr>
            <p:ph idx="1"/>
          </p:nvPr>
        </p:nvSpPr>
        <p:spPr>
          <a:xfrm>
            <a:off x="0" y="1066800"/>
            <a:ext cx="5029200" cy="5715000"/>
          </a:xfrm>
        </p:spPr>
        <p:txBody>
          <a:bodyPr>
            <a:normAutofit/>
          </a:bodyPr>
          <a:lstStyle/>
          <a:p>
            <a:pPr>
              <a:buClr>
                <a:schemeClr val="bg1"/>
              </a:buClr>
            </a:pPr>
            <a:r>
              <a:rPr lang="en-US" sz="2400" b="1" dirty="0">
                <a:solidFill>
                  <a:srgbClr val="002060"/>
                </a:solidFill>
                <a:effectLst/>
                <a:latin typeface="Bookman Old Style" pitchFamily="18" charset="0"/>
              </a:rPr>
              <a:t>Fee Payment Mode: select “Online”</a:t>
            </a:r>
          </a:p>
          <a:p>
            <a:pPr>
              <a:buClr>
                <a:schemeClr val="bg1"/>
              </a:buClr>
            </a:pPr>
            <a:r>
              <a:rPr lang="en-US" sz="2400" b="1" dirty="0">
                <a:solidFill>
                  <a:srgbClr val="002060"/>
                </a:solidFill>
                <a:effectLst/>
                <a:latin typeface="Bookman Old Style" pitchFamily="18" charset="0"/>
              </a:rPr>
              <a:t>EMD Fee – Select “Fixed”</a:t>
            </a:r>
          </a:p>
          <a:p>
            <a:pPr>
              <a:buClr>
                <a:schemeClr val="bg1"/>
              </a:buClr>
            </a:pPr>
            <a:r>
              <a:rPr lang="en-US" sz="2400" b="1" dirty="0">
                <a:solidFill>
                  <a:srgbClr val="002060"/>
                </a:solidFill>
                <a:effectLst/>
                <a:latin typeface="Bookman Old Style" pitchFamily="18" charset="0"/>
              </a:rPr>
              <a:t>EMD Amount : Bid security Amount</a:t>
            </a:r>
          </a:p>
          <a:p>
            <a:pPr>
              <a:buClr>
                <a:schemeClr val="bg1"/>
              </a:buClr>
            </a:pPr>
            <a:r>
              <a:rPr lang="en-US" sz="2400" b="1" dirty="0">
                <a:solidFill>
                  <a:srgbClr val="002060"/>
                </a:solidFill>
                <a:effectLst/>
                <a:latin typeface="Bookman Old Style" pitchFamily="18" charset="0"/>
              </a:rPr>
              <a:t>EMD Exemption allowed : select “No”</a:t>
            </a:r>
          </a:p>
          <a:p>
            <a:pPr>
              <a:buClr>
                <a:schemeClr val="bg1"/>
              </a:buClr>
            </a:pPr>
            <a:r>
              <a:rPr lang="en-US" sz="2400" b="1" dirty="0">
                <a:solidFill>
                  <a:srgbClr val="002060"/>
                </a:solidFill>
                <a:effectLst/>
                <a:latin typeface="Bookman Old Style" pitchFamily="18" charset="0"/>
              </a:rPr>
              <a:t>EMD Fee Payable To : EE, DPMU, Paschim Medinipur</a:t>
            </a:r>
          </a:p>
          <a:p>
            <a:pPr>
              <a:buClr>
                <a:schemeClr val="bg1"/>
              </a:buClr>
            </a:pPr>
            <a:r>
              <a:rPr lang="en-US" sz="2400" b="1" dirty="0">
                <a:solidFill>
                  <a:srgbClr val="002060"/>
                </a:solidFill>
                <a:effectLst/>
                <a:latin typeface="Bookman Old Style" pitchFamily="18" charset="0"/>
              </a:rPr>
              <a:t>EMD Fee Payable At : Paschim Medinipur</a:t>
            </a:r>
          </a:p>
          <a:p>
            <a:pPr>
              <a:buClr>
                <a:schemeClr val="bg1"/>
              </a:buClr>
            </a:pPr>
            <a:r>
              <a:rPr lang="en-US" sz="2400" b="1" dirty="0">
                <a:solidFill>
                  <a:srgbClr val="002060"/>
                </a:solidFill>
                <a:effectLst/>
                <a:latin typeface="Bookman Old Style" pitchFamily="18" charset="0"/>
              </a:rPr>
              <a:t>Click on “Next”</a:t>
            </a:r>
          </a:p>
          <a:p>
            <a:endParaRPr lang="en-US" sz="1600" dirty="0"/>
          </a:p>
          <a:p>
            <a:endParaRPr lang="en-US" sz="1800" dirty="0"/>
          </a:p>
          <a:p>
            <a:endParaRPr lang="en-US" sz="1800" dirty="0"/>
          </a:p>
        </p:txBody>
      </p:sp>
      <p:pic>
        <p:nvPicPr>
          <p:cNvPr id="4" name="Picture 3"/>
          <p:cNvPicPr/>
          <p:nvPr/>
        </p:nvPicPr>
        <p:blipFill>
          <a:blip r:embed="rId2"/>
          <a:srcRect l="14634" t="3137" r="17073" b="5882"/>
          <a:stretch>
            <a:fillRect/>
          </a:stretch>
        </p:blipFill>
        <p:spPr bwMode="auto">
          <a:xfrm>
            <a:off x="5029200" y="1143000"/>
            <a:ext cx="3810000" cy="5486400"/>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rPr>
              <a:t>STEP – 6</a:t>
            </a:r>
            <a: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
            </a:r>
            <a:b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br>
            <a:r>
              <a:rPr lang="en-US" sz="2800" b="1" dirty="0">
                <a:ln w="0"/>
                <a:solidFill>
                  <a:srgbClr val="002060"/>
                </a:solidFill>
                <a:effectLst/>
                <a:latin typeface="Cambria" panose="02040503050406030204" pitchFamily="18" charset="0"/>
              </a:rPr>
              <a:t>CRITICAL DATES</a:t>
            </a:r>
          </a:p>
        </p:txBody>
      </p:sp>
      <p:sp>
        <p:nvSpPr>
          <p:cNvPr id="3" name="Content Placeholder 2"/>
          <p:cNvSpPr>
            <a:spLocks noGrp="1"/>
          </p:cNvSpPr>
          <p:nvPr>
            <p:ph idx="1"/>
          </p:nvPr>
        </p:nvSpPr>
        <p:spPr>
          <a:xfrm>
            <a:off x="0" y="1066800"/>
            <a:ext cx="5029200" cy="5791200"/>
          </a:xfrm>
        </p:spPr>
        <p:txBody>
          <a:bodyPr/>
          <a:lstStyle/>
          <a:p>
            <a:pPr>
              <a:buClr>
                <a:schemeClr val="bg1"/>
              </a:buClr>
            </a:pPr>
            <a:r>
              <a:rPr lang="en-US" sz="2400" b="1" dirty="0">
                <a:solidFill>
                  <a:srgbClr val="002060"/>
                </a:solidFill>
                <a:effectLst/>
                <a:latin typeface="Bookman Old Style" pitchFamily="18" charset="0"/>
              </a:rPr>
              <a:t>Publishing Date: </a:t>
            </a:r>
          </a:p>
          <a:p>
            <a:pPr>
              <a:buClr>
                <a:schemeClr val="bg1"/>
              </a:buClr>
            </a:pPr>
            <a:r>
              <a:rPr lang="en-US" sz="2400" b="1" dirty="0">
                <a:solidFill>
                  <a:srgbClr val="002060"/>
                </a:solidFill>
                <a:effectLst/>
                <a:latin typeface="Bookman Old Style" pitchFamily="18" charset="0"/>
              </a:rPr>
              <a:t>Document Download Date: </a:t>
            </a:r>
          </a:p>
          <a:p>
            <a:pPr>
              <a:buClr>
                <a:schemeClr val="bg1"/>
              </a:buClr>
            </a:pPr>
            <a:r>
              <a:rPr lang="en-US" sz="2400" b="1" dirty="0">
                <a:solidFill>
                  <a:srgbClr val="002060"/>
                </a:solidFill>
                <a:effectLst/>
                <a:latin typeface="Bookman Old Style" pitchFamily="18" charset="0"/>
              </a:rPr>
              <a:t>Seek Clarification start Date:</a:t>
            </a:r>
          </a:p>
          <a:p>
            <a:pPr>
              <a:buClr>
                <a:schemeClr val="bg1"/>
              </a:buClr>
            </a:pPr>
            <a:r>
              <a:rPr lang="en-US" sz="2400" b="1" dirty="0">
                <a:solidFill>
                  <a:srgbClr val="002060"/>
                </a:solidFill>
                <a:effectLst/>
                <a:latin typeface="Bookman Old Style" pitchFamily="18" charset="0"/>
              </a:rPr>
              <a:t>Seek Clarification end Date: </a:t>
            </a:r>
          </a:p>
          <a:p>
            <a:pPr>
              <a:buClr>
                <a:schemeClr val="bg1"/>
              </a:buClr>
            </a:pPr>
            <a:r>
              <a:rPr lang="en-US" sz="2400" b="1" dirty="0">
                <a:solidFill>
                  <a:srgbClr val="002060"/>
                </a:solidFill>
                <a:effectLst/>
                <a:latin typeface="Bookman Old Style" pitchFamily="18" charset="0"/>
              </a:rPr>
              <a:t>Bid Submission Start Date : </a:t>
            </a:r>
          </a:p>
          <a:p>
            <a:pPr>
              <a:buClr>
                <a:schemeClr val="bg1"/>
              </a:buClr>
            </a:pPr>
            <a:r>
              <a:rPr lang="en-US" sz="2400" b="1" dirty="0">
                <a:solidFill>
                  <a:srgbClr val="002060"/>
                </a:solidFill>
                <a:effectLst/>
                <a:latin typeface="Bookman Old Style" pitchFamily="18" charset="0"/>
              </a:rPr>
              <a:t>Bid submission Closing Date :</a:t>
            </a:r>
          </a:p>
          <a:p>
            <a:pPr>
              <a:buClr>
                <a:schemeClr val="bg1"/>
              </a:buClr>
            </a:pPr>
            <a:r>
              <a:rPr lang="en-US" sz="2400" b="1" dirty="0">
                <a:solidFill>
                  <a:srgbClr val="002060"/>
                </a:solidFill>
                <a:effectLst/>
                <a:latin typeface="Bookman Old Style" pitchFamily="18" charset="0"/>
              </a:rPr>
              <a:t>Bid Opening Date :</a:t>
            </a:r>
          </a:p>
          <a:p>
            <a:endParaRPr lang="en-US" sz="2400" dirty="0"/>
          </a:p>
          <a:p>
            <a:endParaRPr lang="en-US" sz="2400" dirty="0"/>
          </a:p>
          <a:p>
            <a:pPr>
              <a:buNone/>
            </a:pPr>
            <a:endParaRPr lang="en-US" dirty="0"/>
          </a:p>
          <a:p>
            <a:endParaRPr lang="en-US" dirty="0"/>
          </a:p>
        </p:txBody>
      </p:sp>
      <p:pic>
        <p:nvPicPr>
          <p:cNvPr id="4" name="Picture 3"/>
          <p:cNvPicPr/>
          <p:nvPr/>
        </p:nvPicPr>
        <p:blipFill>
          <a:blip r:embed="rId2"/>
          <a:srcRect l="15789" t="5357" r="17544" b="5357"/>
          <a:stretch>
            <a:fillRect/>
          </a:stretch>
        </p:blipFill>
        <p:spPr bwMode="auto">
          <a:xfrm>
            <a:off x="5105400" y="1143000"/>
            <a:ext cx="3810000" cy="5486400"/>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AE668-58E1-3EB5-25AE-E9566AD229EF}"/>
              </a:ext>
            </a:extLst>
          </p:cNvPr>
          <p:cNvSpPr>
            <a:spLocks noGrp="1"/>
          </p:cNvSpPr>
          <p:nvPr>
            <p:ph type="title"/>
          </p:nvPr>
        </p:nvSpPr>
        <p:spPr>
          <a:xfrm>
            <a:off x="0" y="1"/>
            <a:ext cx="9144000" cy="1066799"/>
          </a:xfrm>
          <a:solidFill>
            <a:schemeClr val="bg2">
              <a:lumMod val="75000"/>
            </a:schemeClr>
          </a:solidFill>
        </p:spPr>
        <p:txBody>
          <a:bodyPr>
            <a:normAutofit/>
          </a:bodyPr>
          <a:lstStyle/>
          <a:p>
            <a:pPr algn="ctr"/>
            <a:r>
              <a:rPr lang="en-US"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PACKAGE CREATION AND STEP CLEARENCE</a:t>
            </a:r>
            <a:endParaRPr lang="en-IN"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 xmlns:a16="http://schemas.microsoft.com/office/drawing/2014/main" id="{D60E63F4-4DD5-57D7-8046-A6CC966F362C}"/>
              </a:ext>
            </a:extLst>
          </p:cNvPr>
          <p:cNvSpPr>
            <a:spLocks noGrp="1"/>
          </p:cNvSpPr>
          <p:nvPr>
            <p:ph idx="1"/>
          </p:nvPr>
        </p:nvSpPr>
        <p:spPr>
          <a:xfrm>
            <a:off x="0" y="1066800"/>
            <a:ext cx="9144000" cy="5410200"/>
          </a:xfrm>
        </p:spPr>
        <p:txBody>
          <a:bodyPr>
            <a:normAutofit/>
          </a:bodyPr>
          <a:lstStyle/>
          <a:p>
            <a:pPr>
              <a:buFont typeface="Wingdings" pitchFamily="2" charset="2"/>
              <a:buChar char="Ø"/>
            </a:pPr>
            <a:r>
              <a:rPr lang="en-US" sz="2400" b="1" dirty="0">
                <a:solidFill>
                  <a:srgbClr val="FF0000"/>
                </a:solidFill>
                <a:latin typeface="Cambria" panose="02040503050406030204" pitchFamily="18" charset="0"/>
                <a:ea typeface="Cambria" panose="02040503050406030204" pitchFamily="18" charset="0"/>
              </a:rPr>
              <a:t>1. Create of Package – </a:t>
            </a:r>
            <a:r>
              <a:rPr lang="en-US" sz="2400" b="1" dirty="0">
                <a:solidFill>
                  <a:srgbClr val="92D050"/>
                </a:solidFill>
                <a:latin typeface="Cambria" panose="02040503050406030204" pitchFamily="18" charset="0"/>
                <a:ea typeface="Cambria" panose="02040503050406030204" pitchFamily="18" charset="0"/>
              </a:rPr>
              <a:t>After getting </a:t>
            </a:r>
            <a:r>
              <a:rPr lang="en-IN" sz="2400" b="1" dirty="0">
                <a:solidFill>
                  <a:srgbClr val="92D050"/>
                </a:solidFill>
                <a:latin typeface="Cambria" panose="02040503050406030204" pitchFamily="18" charset="0"/>
                <a:ea typeface="Cambria" panose="02040503050406030204" pitchFamily="18" charset="0"/>
              </a:rPr>
              <a:t>Administrative Approval </a:t>
            </a:r>
            <a:r>
              <a:rPr lang="en-IN" sz="2400" b="1" dirty="0" smtClean="0">
                <a:solidFill>
                  <a:srgbClr val="92D050"/>
                </a:solidFill>
                <a:latin typeface="Cambria" panose="02040503050406030204" pitchFamily="18" charset="0"/>
                <a:ea typeface="Cambria" panose="02040503050406030204" pitchFamily="18" charset="0"/>
              </a:rPr>
              <a:t>(</a:t>
            </a:r>
            <a:r>
              <a:rPr lang="en-US" sz="2400" b="1" dirty="0" smtClean="0">
                <a:solidFill>
                  <a:srgbClr val="92D050"/>
                </a:solidFill>
                <a:latin typeface="Cambria" panose="02040503050406030204" pitchFamily="18" charset="0"/>
                <a:ea typeface="Cambria" panose="02040503050406030204" pitchFamily="18" charset="0"/>
              </a:rPr>
              <a:t>AA) </a:t>
            </a:r>
            <a:r>
              <a:rPr lang="en-US" sz="2400" b="1" dirty="0">
                <a:solidFill>
                  <a:srgbClr val="92D050"/>
                </a:solidFill>
                <a:latin typeface="Cambria" panose="02040503050406030204" pitchFamily="18" charset="0"/>
                <a:ea typeface="Cambria" panose="02040503050406030204" pitchFamily="18" charset="0"/>
              </a:rPr>
              <a:t>, </a:t>
            </a:r>
            <a:r>
              <a:rPr lang="en-US" sz="2400" b="1" dirty="0" smtClean="0">
                <a:solidFill>
                  <a:srgbClr val="92D050"/>
                </a:solidFill>
                <a:latin typeface="Cambria" panose="02040503050406030204" pitchFamily="18" charset="0"/>
                <a:ea typeface="Cambria" panose="02040503050406030204" pitchFamily="18" charset="0"/>
              </a:rPr>
              <a:t>decide number </a:t>
            </a:r>
            <a:r>
              <a:rPr lang="en-US" sz="2400" b="1" dirty="0">
                <a:solidFill>
                  <a:srgbClr val="92D050"/>
                </a:solidFill>
                <a:latin typeface="Cambria" panose="02040503050406030204" pitchFamily="18" charset="0"/>
                <a:ea typeface="Cambria" panose="02040503050406030204" pitchFamily="18" charset="0"/>
              </a:rPr>
              <a:t>of </a:t>
            </a:r>
            <a:r>
              <a:rPr lang="en-US" sz="2400" b="1" dirty="0" smtClean="0">
                <a:solidFill>
                  <a:srgbClr val="92D050"/>
                </a:solidFill>
                <a:latin typeface="Cambria" panose="02040503050406030204" pitchFamily="18" charset="0"/>
                <a:ea typeface="Cambria" panose="02040503050406030204" pitchFamily="18" charset="0"/>
              </a:rPr>
              <a:t>package(s) following AA </a:t>
            </a:r>
            <a:r>
              <a:rPr lang="en-US" sz="2400" b="1" dirty="0">
                <a:solidFill>
                  <a:srgbClr val="92D050"/>
                </a:solidFill>
                <a:latin typeface="Cambria" panose="02040503050406030204" pitchFamily="18" charset="0"/>
                <a:ea typeface="Cambria" panose="02040503050406030204" pitchFamily="18" charset="0"/>
              </a:rPr>
              <a:t>order. It may be one or more. During creation of </a:t>
            </a:r>
            <a:r>
              <a:rPr lang="en-US" sz="2400" b="1" dirty="0" smtClean="0">
                <a:solidFill>
                  <a:srgbClr val="92D050"/>
                </a:solidFill>
                <a:latin typeface="Cambria" panose="02040503050406030204" pitchFamily="18" charset="0"/>
                <a:ea typeface="Cambria" panose="02040503050406030204" pitchFamily="18" charset="0"/>
              </a:rPr>
              <a:t>packages,  </a:t>
            </a:r>
            <a:r>
              <a:rPr lang="en-US" sz="2400" b="1" dirty="0">
                <a:solidFill>
                  <a:srgbClr val="92D050"/>
                </a:solidFill>
                <a:latin typeface="Cambria" panose="02040503050406030204" pitchFamily="18" charset="0"/>
                <a:ea typeface="Cambria" panose="02040503050406030204" pitchFamily="18" charset="0"/>
              </a:rPr>
              <a:t>nearest locations should be considered</a:t>
            </a:r>
            <a:r>
              <a:rPr lang="en-US" sz="2400" b="1" dirty="0">
                <a:latin typeface="Cambria" panose="02040503050406030204" pitchFamily="18" charset="0"/>
                <a:ea typeface="Cambria" panose="02040503050406030204" pitchFamily="18" charset="0"/>
              </a:rPr>
              <a:t>. </a:t>
            </a:r>
          </a:p>
          <a:p>
            <a:pPr>
              <a:buFont typeface="Wingdings" pitchFamily="2" charset="2"/>
              <a:buChar char="Ø"/>
            </a:pPr>
            <a:r>
              <a:rPr lang="en-IN" sz="2400" b="1" dirty="0">
                <a:solidFill>
                  <a:srgbClr val="FF0000"/>
                </a:solidFill>
                <a:latin typeface="Cambria" panose="02040503050406030204" pitchFamily="18" charset="0"/>
                <a:ea typeface="Cambria" panose="02040503050406030204" pitchFamily="18" charset="0"/>
              </a:rPr>
              <a:t>2. Name of works – </a:t>
            </a:r>
            <a:r>
              <a:rPr lang="en-IN" sz="2400" b="1" dirty="0">
                <a:latin typeface="Cambria" panose="02040503050406030204" pitchFamily="18" charset="0"/>
                <a:ea typeface="Cambria" panose="02040503050406030204" pitchFamily="18" charset="0"/>
              </a:rPr>
              <a:t>It should be as short as possible .</a:t>
            </a:r>
          </a:p>
          <a:p>
            <a:pPr>
              <a:buFont typeface="Wingdings" pitchFamily="2" charset="2"/>
              <a:buChar char="Ø"/>
            </a:pPr>
            <a:r>
              <a:rPr lang="en-IN" sz="2400" b="1" dirty="0">
                <a:solidFill>
                  <a:srgbClr val="FF0000"/>
                </a:solidFill>
                <a:latin typeface="Cambria" panose="02040503050406030204" pitchFamily="18" charset="0"/>
                <a:ea typeface="Cambria" panose="02040503050406030204" pitchFamily="18" charset="0"/>
              </a:rPr>
              <a:t>3. Calculation of Estimated amount Put to Tender - </a:t>
            </a:r>
            <a:r>
              <a:rPr lang="en-IN" sz="2400" b="1" dirty="0">
                <a:latin typeface="Cambria" panose="02040503050406030204" pitchFamily="18" charset="0"/>
                <a:ea typeface="Cambria" panose="02040503050406030204" pitchFamily="18" charset="0"/>
              </a:rPr>
              <a:t>It should be carefully checked as per sanctioned DPR excluding contingencies for each scheme of package and then sum for getting Total Package Amount.</a:t>
            </a:r>
          </a:p>
          <a:p>
            <a:pPr>
              <a:buFont typeface="Wingdings" pitchFamily="2" charset="2"/>
              <a:buChar char="Ø"/>
            </a:pPr>
            <a:r>
              <a:rPr lang="en-IN" sz="2400" b="1" dirty="0">
                <a:solidFill>
                  <a:srgbClr val="FF0000"/>
                </a:solidFill>
                <a:latin typeface="Cambria" panose="02040503050406030204" pitchFamily="18" charset="0"/>
                <a:ea typeface="Cambria" panose="02040503050406030204" pitchFamily="18" charset="0"/>
              </a:rPr>
              <a:t>4. STEP </a:t>
            </a:r>
            <a:r>
              <a:rPr lang="en-IN" sz="2400" b="1" dirty="0" err="1">
                <a:solidFill>
                  <a:srgbClr val="FF0000"/>
                </a:solidFill>
                <a:latin typeface="Cambria" panose="02040503050406030204" pitchFamily="18" charset="0"/>
                <a:ea typeface="Cambria" panose="02040503050406030204" pitchFamily="18" charset="0"/>
              </a:rPr>
              <a:t>Clearence</a:t>
            </a:r>
            <a:r>
              <a:rPr lang="en-IN" sz="2400" b="1" dirty="0">
                <a:solidFill>
                  <a:srgbClr val="FF0000"/>
                </a:solidFill>
                <a:latin typeface="Cambria" panose="02040503050406030204" pitchFamily="18" charset="0"/>
                <a:ea typeface="Cambria" panose="02040503050406030204" pitchFamily="18" charset="0"/>
              </a:rPr>
              <a:t>  – </a:t>
            </a:r>
            <a:r>
              <a:rPr lang="en-IN" sz="2400" b="1" dirty="0">
                <a:latin typeface="Cambria" panose="02040503050406030204" pitchFamily="18" charset="0"/>
                <a:ea typeface="Cambria" panose="02040503050406030204" pitchFamily="18" charset="0"/>
              </a:rPr>
              <a:t>STEP package amount will be sum of the AA Amount of each scheme . </a:t>
            </a:r>
            <a:r>
              <a:rPr lang="en-IN" sz="2400" b="1" dirty="0" smtClean="0">
                <a:latin typeface="Cambria" panose="02040503050406030204" pitchFamily="18" charset="0"/>
                <a:ea typeface="Cambria" panose="02040503050406030204" pitchFamily="18" charset="0"/>
              </a:rPr>
              <a:t> </a:t>
            </a:r>
            <a:r>
              <a:rPr lang="en-IN" sz="2400" b="1" dirty="0" err="1" smtClean="0">
                <a:latin typeface="Cambria" panose="02040503050406030204" pitchFamily="18" charset="0"/>
                <a:ea typeface="Cambria" panose="02040503050406030204" pitchFamily="18" charset="0"/>
              </a:rPr>
              <a:t>Dollers</a:t>
            </a:r>
            <a:r>
              <a:rPr lang="en-IN" sz="2400" b="1" dirty="0" smtClean="0">
                <a:latin typeface="Cambria" panose="02040503050406030204" pitchFamily="18" charset="0"/>
                <a:ea typeface="Cambria" panose="02040503050406030204" pitchFamily="18" charset="0"/>
              </a:rPr>
              <a:t> </a:t>
            </a:r>
            <a:r>
              <a:rPr lang="en-IN" sz="2400" b="1" dirty="0">
                <a:latin typeface="Cambria" panose="02040503050406030204" pitchFamily="18" charset="0"/>
                <a:ea typeface="Cambria" panose="02040503050406030204" pitchFamily="18" charset="0"/>
              </a:rPr>
              <a:t>Package Amount will get dividing Rs 82 .00 of Total Administrative Approval Amount.</a:t>
            </a:r>
          </a:p>
          <a:p>
            <a:pPr>
              <a:buFont typeface="Wingdings" pitchFamily="2" charset="2"/>
              <a:buChar char="Ø"/>
            </a:pPr>
            <a:r>
              <a:rPr lang="en-IN" sz="2400" b="1" dirty="0">
                <a:solidFill>
                  <a:srgbClr val="FF0000"/>
                </a:solidFill>
                <a:latin typeface="Cambria" panose="02040503050406030204" pitchFamily="18" charset="0"/>
                <a:ea typeface="Cambria" panose="02040503050406030204" pitchFamily="18" charset="0"/>
              </a:rPr>
              <a:t>5. STEP No – </a:t>
            </a:r>
            <a:r>
              <a:rPr lang="en-IN" sz="2400" b="1" dirty="0">
                <a:latin typeface="Cambria" panose="02040503050406030204" pitchFamily="18" charset="0"/>
                <a:ea typeface="Cambria" panose="02040503050406030204" pitchFamily="18" charset="0"/>
              </a:rPr>
              <a:t>This is an unique no and preserve it .</a:t>
            </a:r>
          </a:p>
        </p:txBody>
      </p:sp>
    </p:spTree>
    <p:extLst>
      <p:ext uri="{BB962C8B-B14F-4D97-AF65-F5344CB8AC3E}">
        <p14:creationId xmlns:p14="http://schemas.microsoft.com/office/powerpoint/2010/main" xmlns="" val="4246409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rPr>
              <a:t>STEP – 7</a:t>
            </a:r>
            <a: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
            </a:r>
            <a:b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br>
            <a:r>
              <a:rPr lang="en-US" sz="2800" b="1" dirty="0">
                <a:ln w="0"/>
                <a:solidFill>
                  <a:srgbClr val="002060"/>
                </a:solidFill>
                <a:effectLst/>
                <a:latin typeface="Cambria" panose="02040503050406030204" pitchFamily="18" charset="0"/>
              </a:rPr>
              <a:t>BID OPENERS</a:t>
            </a:r>
          </a:p>
        </p:txBody>
      </p:sp>
      <p:sp>
        <p:nvSpPr>
          <p:cNvPr id="3" name="Content Placeholder 2"/>
          <p:cNvSpPr>
            <a:spLocks noGrp="1"/>
          </p:cNvSpPr>
          <p:nvPr>
            <p:ph idx="1"/>
          </p:nvPr>
        </p:nvSpPr>
        <p:spPr>
          <a:xfrm>
            <a:off x="0" y="1066800"/>
            <a:ext cx="9144000" cy="947928"/>
          </a:xfrm>
        </p:spPr>
        <p:txBody>
          <a:bodyPr/>
          <a:lstStyle/>
          <a:p>
            <a:pPr algn="just">
              <a:buClr>
                <a:schemeClr val="bg1"/>
              </a:buClr>
            </a:pPr>
            <a:r>
              <a:rPr lang="en-US" sz="2400" b="1" dirty="0">
                <a:solidFill>
                  <a:srgbClr val="002060"/>
                </a:solidFill>
                <a:effectLst/>
                <a:latin typeface="Bookman Old Style" pitchFamily="18" charset="0"/>
              </a:rPr>
              <a:t>Select 3 / 4 Bid Openers as per Step - 1  Basic Details.</a:t>
            </a:r>
          </a:p>
          <a:p>
            <a:endParaRPr lang="en-US" dirty="0"/>
          </a:p>
        </p:txBody>
      </p:sp>
      <p:pic>
        <p:nvPicPr>
          <p:cNvPr id="4" name="Picture 3"/>
          <p:cNvPicPr/>
          <p:nvPr/>
        </p:nvPicPr>
        <p:blipFill>
          <a:blip r:embed="rId2"/>
          <a:srcRect l="15385" t="4273" r="17949" b="6838"/>
          <a:stretch>
            <a:fillRect/>
          </a:stretch>
        </p:blipFill>
        <p:spPr bwMode="auto">
          <a:xfrm>
            <a:off x="228600" y="2014728"/>
            <a:ext cx="8686800" cy="4614672"/>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rPr>
              <a:t>STEP – 8</a:t>
            </a:r>
            <a: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
            </a:r>
            <a:b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br>
            <a:r>
              <a:rPr lang="en-US" sz="2800" b="1" dirty="0">
                <a:ln w="0"/>
                <a:solidFill>
                  <a:srgbClr val="002060"/>
                </a:solidFill>
                <a:effectLst/>
                <a:latin typeface="Cambria" panose="02040503050406030204" pitchFamily="18" charset="0"/>
              </a:rPr>
              <a:t>WORK ITEM DOCUMENT</a:t>
            </a:r>
          </a:p>
        </p:txBody>
      </p:sp>
      <p:sp>
        <p:nvSpPr>
          <p:cNvPr id="3" name="Content Placeholder 2"/>
          <p:cNvSpPr>
            <a:spLocks noGrp="1"/>
          </p:cNvSpPr>
          <p:nvPr>
            <p:ph idx="1"/>
          </p:nvPr>
        </p:nvSpPr>
        <p:spPr>
          <a:xfrm>
            <a:off x="0" y="1066800"/>
            <a:ext cx="9144000" cy="2362200"/>
          </a:xfrm>
        </p:spPr>
        <p:txBody>
          <a:bodyPr>
            <a:normAutofit/>
          </a:bodyPr>
          <a:lstStyle/>
          <a:p>
            <a:pPr>
              <a:buClr>
                <a:schemeClr val="bg1"/>
              </a:buClr>
            </a:pPr>
            <a:r>
              <a:rPr lang="en-US" sz="2000" b="1" dirty="0">
                <a:solidFill>
                  <a:srgbClr val="002060"/>
                </a:solidFill>
                <a:effectLst/>
                <a:latin typeface="Cambria" panose="02040503050406030204" pitchFamily="18" charset="0"/>
                <a:ea typeface="Cambria" panose="02040503050406030204" pitchFamily="18" charset="0"/>
              </a:rPr>
              <a:t>Click on Upload</a:t>
            </a:r>
          </a:p>
          <a:p>
            <a:pPr>
              <a:buClr>
                <a:schemeClr val="bg1"/>
              </a:buClr>
            </a:pPr>
            <a:r>
              <a:rPr lang="en-US" sz="2000" b="1" dirty="0">
                <a:solidFill>
                  <a:srgbClr val="002060"/>
                </a:solidFill>
                <a:effectLst/>
                <a:latin typeface="Cambria" panose="02040503050406030204" pitchFamily="18" charset="0"/>
                <a:ea typeface="Cambria" panose="02040503050406030204" pitchFamily="18" charset="0"/>
              </a:rPr>
              <a:t>Upload the BOQ and which is locked before uploading</a:t>
            </a:r>
          </a:p>
          <a:p>
            <a:pPr>
              <a:buClr>
                <a:schemeClr val="bg1"/>
              </a:buClr>
            </a:pPr>
            <a:r>
              <a:rPr lang="en-US" sz="2000" b="1" dirty="0">
                <a:solidFill>
                  <a:srgbClr val="002060"/>
                </a:solidFill>
                <a:effectLst/>
                <a:latin typeface="Cambria" panose="02040503050406030204" pitchFamily="18" charset="0"/>
                <a:ea typeface="Cambria" panose="02040503050406030204" pitchFamily="18" charset="0"/>
              </a:rPr>
              <a:t>After uploading, the file needs to be digitally signed then click on “Next”</a:t>
            </a:r>
          </a:p>
          <a:p>
            <a:pPr>
              <a:buClr>
                <a:schemeClr val="bg1"/>
              </a:buClr>
            </a:pPr>
            <a:r>
              <a:rPr lang="en-US" sz="2000" b="1" dirty="0">
                <a:solidFill>
                  <a:srgbClr val="002060"/>
                </a:solidFill>
                <a:effectLst/>
                <a:latin typeface="Cambria" panose="02040503050406030204" pitchFamily="18" charset="0"/>
                <a:ea typeface="Cambria" panose="02040503050406030204" pitchFamily="18" charset="0"/>
              </a:rPr>
              <a:t>Tick the “Click to Verify” box </a:t>
            </a:r>
          </a:p>
          <a:p>
            <a:pPr>
              <a:buClr>
                <a:schemeClr val="bg1"/>
              </a:buClr>
            </a:pPr>
            <a:r>
              <a:rPr lang="en-US" sz="2000" b="1" dirty="0">
                <a:solidFill>
                  <a:srgbClr val="002060"/>
                </a:solidFill>
                <a:effectLst/>
                <a:latin typeface="Cambria" panose="02040503050406030204" pitchFamily="18" charset="0"/>
                <a:ea typeface="Cambria" panose="02040503050406030204" pitchFamily="18" charset="0"/>
              </a:rPr>
              <a:t>Click on “Check BOQ”</a:t>
            </a:r>
          </a:p>
          <a:p>
            <a:pPr>
              <a:buClr>
                <a:schemeClr val="bg1"/>
              </a:buClr>
            </a:pPr>
            <a:r>
              <a:rPr lang="en-US" sz="2000" b="1" dirty="0">
                <a:solidFill>
                  <a:srgbClr val="002060"/>
                </a:solidFill>
                <a:effectLst/>
                <a:latin typeface="Cambria" panose="02040503050406030204" pitchFamily="18" charset="0"/>
                <a:ea typeface="Cambria" panose="02040503050406030204" pitchFamily="18" charset="0"/>
              </a:rPr>
              <a:t>Click on “Next”</a:t>
            </a:r>
          </a:p>
          <a:p>
            <a:pPr>
              <a:buNone/>
            </a:pPr>
            <a:endParaRPr lang="en-US" sz="2000" dirty="0"/>
          </a:p>
          <a:p>
            <a:endParaRPr lang="en-US" dirty="0"/>
          </a:p>
          <a:p>
            <a:endParaRPr lang="en-US" dirty="0"/>
          </a:p>
        </p:txBody>
      </p:sp>
      <p:pic>
        <p:nvPicPr>
          <p:cNvPr id="5" name="Picture 4"/>
          <p:cNvPicPr/>
          <p:nvPr/>
        </p:nvPicPr>
        <p:blipFill>
          <a:blip r:embed="rId2" cstate="print"/>
          <a:srcRect l="16279" t="4545" r="18605" b="9091"/>
          <a:stretch>
            <a:fillRect/>
          </a:stretch>
        </p:blipFill>
        <p:spPr bwMode="auto">
          <a:xfrm>
            <a:off x="4648200" y="3276600"/>
            <a:ext cx="4267200" cy="3276600"/>
          </a:xfrm>
          <a:prstGeom prst="rect">
            <a:avLst/>
          </a:prstGeom>
          <a:ln w="88900" cap="sq" cmpd="thickThin">
            <a:solidFill>
              <a:schemeClr val="accent4">
                <a:lumMod val="75000"/>
              </a:schemeClr>
            </a:solidFill>
            <a:prstDash val="solid"/>
            <a:miter lim="800000"/>
          </a:ln>
          <a:effectLst>
            <a:innerShdw blurRad="76200">
              <a:srgbClr val="000000"/>
            </a:innerShdw>
          </a:effectLst>
        </p:spPr>
      </p:pic>
      <p:pic>
        <p:nvPicPr>
          <p:cNvPr id="6" name="Picture 5"/>
          <p:cNvPicPr/>
          <p:nvPr/>
        </p:nvPicPr>
        <p:blipFill>
          <a:blip r:embed="rId3" cstate="print"/>
          <a:srcRect l="17073" t="4558" r="19512" b="4273"/>
          <a:stretch>
            <a:fillRect/>
          </a:stretch>
        </p:blipFill>
        <p:spPr bwMode="auto">
          <a:xfrm>
            <a:off x="228600" y="3352800"/>
            <a:ext cx="4114800" cy="3276600"/>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rPr>
              <a:t>STEP – 9 </a:t>
            </a:r>
            <a:br>
              <a:rPr lang="en-US" sz="2800" b="1" dirty="0">
                <a:ln w="0"/>
                <a:solidFill>
                  <a:srgbClr val="002060"/>
                </a:solidFill>
                <a:effectLst/>
                <a:latin typeface="Cambria" panose="02040503050406030204" pitchFamily="18" charset="0"/>
              </a:rPr>
            </a:br>
            <a:r>
              <a:rPr lang="en-US" sz="2800" b="1" dirty="0">
                <a:ln w="0"/>
                <a:solidFill>
                  <a:srgbClr val="002060"/>
                </a:solidFill>
                <a:effectLst/>
                <a:latin typeface="Cambria" panose="02040503050406030204" pitchFamily="18" charset="0"/>
              </a:rPr>
              <a:t>OTHER IMPORTANT DOCUMENT</a:t>
            </a:r>
          </a:p>
        </p:txBody>
      </p:sp>
      <p:sp>
        <p:nvSpPr>
          <p:cNvPr id="3" name="Content Placeholder 2"/>
          <p:cNvSpPr>
            <a:spLocks noGrp="1"/>
          </p:cNvSpPr>
          <p:nvPr>
            <p:ph idx="1"/>
          </p:nvPr>
        </p:nvSpPr>
        <p:spPr>
          <a:xfrm>
            <a:off x="0" y="1252728"/>
            <a:ext cx="4419600" cy="5605272"/>
          </a:xfrm>
        </p:spPr>
        <p:txBody>
          <a:bodyPr>
            <a:normAutofit/>
          </a:bodyPr>
          <a:lstStyle/>
          <a:p>
            <a:pPr>
              <a:buClr>
                <a:schemeClr val="bg1"/>
              </a:buClr>
            </a:pPr>
            <a:r>
              <a:rPr lang="en-US" sz="2000" b="1" dirty="0">
                <a:solidFill>
                  <a:srgbClr val="002060"/>
                </a:solidFill>
                <a:effectLst/>
                <a:latin typeface="Bookman Old Style" pitchFamily="18" charset="0"/>
              </a:rPr>
              <a:t>Click on “Show ALL OID”</a:t>
            </a:r>
          </a:p>
          <a:p>
            <a:pPr>
              <a:buClr>
                <a:schemeClr val="bg1"/>
              </a:buClr>
            </a:pPr>
            <a:r>
              <a:rPr lang="en-US" sz="2000" b="1" dirty="0">
                <a:solidFill>
                  <a:srgbClr val="002060"/>
                </a:solidFill>
                <a:effectLst/>
                <a:latin typeface="Bookman Old Style" pitchFamily="18" charset="0"/>
              </a:rPr>
              <a:t>Select necessary documents as per Tender clause </a:t>
            </a:r>
          </a:p>
          <a:p>
            <a:pPr>
              <a:buClr>
                <a:schemeClr val="bg1"/>
              </a:buClr>
            </a:pPr>
            <a:r>
              <a:rPr lang="en-US" sz="2000" b="1" dirty="0">
                <a:solidFill>
                  <a:srgbClr val="002060"/>
                </a:solidFill>
                <a:effectLst/>
                <a:latin typeface="Bookman Old Style" pitchFamily="18" charset="0"/>
              </a:rPr>
              <a:t>(</a:t>
            </a:r>
            <a:r>
              <a:rPr lang="en-US" sz="2000" b="1" dirty="0" err="1">
                <a:solidFill>
                  <a:srgbClr val="002060"/>
                </a:solidFill>
                <a:effectLst/>
                <a:latin typeface="Bookman Old Style" pitchFamily="18" charset="0"/>
              </a:rPr>
              <a:t>i</a:t>
            </a:r>
            <a:r>
              <a:rPr lang="en-US" sz="2000" b="1" dirty="0">
                <a:solidFill>
                  <a:srgbClr val="002060"/>
                </a:solidFill>
                <a:effectLst/>
                <a:latin typeface="Bookman Old Style" pitchFamily="18" charset="0"/>
              </a:rPr>
              <a:t>) Bank Solvency Certificate</a:t>
            </a:r>
          </a:p>
          <a:p>
            <a:pPr>
              <a:buClr>
                <a:schemeClr val="bg1"/>
              </a:buClr>
            </a:pPr>
            <a:r>
              <a:rPr lang="en-US" sz="2000" b="1" dirty="0">
                <a:solidFill>
                  <a:srgbClr val="002060"/>
                </a:solidFill>
                <a:effectLst/>
                <a:latin typeface="Bookman Old Style" pitchFamily="18" charset="0"/>
              </a:rPr>
              <a:t>(ii) Certificates</a:t>
            </a:r>
          </a:p>
          <a:p>
            <a:pPr>
              <a:buClr>
                <a:schemeClr val="bg1"/>
              </a:buClr>
            </a:pPr>
            <a:r>
              <a:rPr lang="en-US" sz="2000" b="1" dirty="0">
                <a:solidFill>
                  <a:srgbClr val="002060"/>
                </a:solidFill>
                <a:effectLst/>
                <a:latin typeface="Bookman Old Style" pitchFamily="18" charset="0"/>
              </a:rPr>
              <a:t>(iii) ESI, GST, PAN, PF</a:t>
            </a:r>
          </a:p>
          <a:p>
            <a:pPr>
              <a:buClr>
                <a:schemeClr val="bg1"/>
              </a:buClr>
            </a:pPr>
            <a:r>
              <a:rPr lang="en-US" sz="2000" b="1" dirty="0">
                <a:solidFill>
                  <a:srgbClr val="002060"/>
                </a:solidFill>
                <a:effectLst/>
                <a:latin typeface="Bookman Old Style" pitchFamily="18" charset="0"/>
              </a:rPr>
              <a:t>(iv) Company Details</a:t>
            </a:r>
          </a:p>
          <a:p>
            <a:pPr>
              <a:buClr>
                <a:schemeClr val="bg1"/>
              </a:buClr>
            </a:pPr>
            <a:r>
              <a:rPr lang="en-US" sz="2000" b="1" dirty="0">
                <a:solidFill>
                  <a:srgbClr val="002060"/>
                </a:solidFill>
                <a:effectLst/>
                <a:latin typeface="Bookman Old Style" pitchFamily="18" charset="0"/>
              </a:rPr>
              <a:t>(v) Credential </a:t>
            </a:r>
          </a:p>
          <a:p>
            <a:pPr>
              <a:buClr>
                <a:schemeClr val="bg1"/>
              </a:buClr>
            </a:pPr>
            <a:r>
              <a:rPr lang="en-US" sz="2000" b="1" dirty="0">
                <a:solidFill>
                  <a:srgbClr val="002060"/>
                </a:solidFill>
                <a:effectLst/>
                <a:latin typeface="Bookman Old Style" pitchFamily="18" charset="0"/>
              </a:rPr>
              <a:t>(vi) Declaration File </a:t>
            </a:r>
          </a:p>
          <a:p>
            <a:pPr>
              <a:buClr>
                <a:schemeClr val="bg1"/>
              </a:buClr>
            </a:pPr>
            <a:r>
              <a:rPr lang="en-US" sz="2000" b="1" dirty="0">
                <a:solidFill>
                  <a:srgbClr val="002060"/>
                </a:solidFill>
                <a:effectLst/>
                <a:latin typeface="Bookman Old Style" pitchFamily="18" charset="0"/>
              </a:rPr>
              <a:t>(vii) </a:t>
            </a:r>
            <a:r>
              <a:rPr lang="en-US" sz="2000" b="1" dirty="0" smtClean="0">
                <a:solidFill>
                  <a:srgbClr val="002060"/>
                </a:solidFill>
                <a:effectLst/>
                <a:latin typeface="Bookman Old Style" pitchFamily="18" charset="0"/>
              </a:rPr>
              <a:t>P/L balance </a:t>
            </a:r>
            <a:r>
              <a:rPr lang="en-US" sz="2000" b="1" dirty="0">
                <a:solidFill>
                  <a:srgbClr val="002060"/>
                </a:solidFill>
                <a:effectLst/>
                <a:latin typeface="Bookman Old Style" pitchFamily="18" charset="0"/>
              </a:rPr>
              <a:t>sheet </a:t>
            </a:r>
            <a:r>
              <a:rPr lang="en-US" sz="2000" b="1" dirty="0" smtClean="0">
                <a:solidFill>
                  <a:srgbClr val="002060"/>
                </a:solidFill>
                <a:effectLst/>
                <a:latin typeface="Bookman Old Style" pitchFamily="18" charset="0"/>
              </a:rPr>
              <a:t>last </a:t>
            </a:r>
            <a:r>
              <a:rPr lang="en-US" sz="2000" b="1" dirty="0">
                <a:solidFill>
                  <a:srgbClr val="002060"/>
                </a:solidFill>
                <a:effectLst/>
                <a:latin typeface="Bookman Old Style" pitchFamily="18" charset="0"/>
              </a:rPr>
              <a:t>3 years</a:t>
            </a:r>
          </a:p>
          <a:p>
            <a:pPr>
              <a:buClr>
                <a:schemeClr val="bg1"/>
              </a:buClr>
            </a:pPr>
            <a:r>
              <a:rPr lang="en-US" sz="2000" b="1" dirty="0">
                <a:solidFill>
                  <a:srgbClr val="002060"/>
                </a:solidFill>
                <a:effectLst/>
                <a:latin typeface="Bookman Old Style" pitchFamily="18" charset="0"/>
              </a:rPr>
              <a:t>Submit</a:t>
            </a:r>
          </a:p>
          <a:p>
            <a:pPr>
              <a:buNone/>
            </a:pPr>
            <a:endParaRPr lang="en-US" sz="1800" dirty="0"/>
          </a:p>
          <a:p>
            <a:endParaRPr lang="en-US" sz="1800" dirty="0"/>
          </a:p>
        </p:txBody>
      </p:sp>
      <p:pic>
        <p:nvPicPr>
          <p:cNvPr id="4" name="Picture 3"/>
          <p:cNvPicPr/>
          <p:nvPr/>
        </p:nvPicPr>
        <p:blipFill>
          <a:blip r:embed="rId2"/>
          <a:srcRect l="15556" t="3175" r="17778" b="4762"/>
          <a:stretch>
            <a:fillRect/>
          </a:stretch>
        </p:blipFill>
        <p:spPr bwMode="auto">
          <a:xfrm>
            <a:off x="4572000" y="1143000"/>
            <a:ext cx="4343400" cy="5486400"/>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801"/>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rPr>
              <a:t>STEP – 10</a:t>
            </a:r>
            <a: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
            </a:r>
            <a:br>
              <a:rPr lang="en-US" sz="28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br>
            <a:r>
              <a:rPr lang="en-US" sz="2800" b="1" dirty="0">
                <a:ln w="0"/>
                <a:solidFill>
                  <a:srgbClr val="002060"/>
                </a:solidFill>
                <a:effectLst/>
                <a:latin typeface="Cambria" panose="02040503050406030204" pitchFamily="18" charset="0"/>
              </a:rPr>
              <a:t>PUBLISH TENDER</a:t>
            </a:r>
          </a:p>
        </p:txBody>
      </p:sp>
      <p:sp>
        <p:nvSpPr>
          <p:cNvPr id="3" name="Content Placeholder 2"/>
          <p:cNvSpPr>
            <a:spLocks noGrp="1"/>
          </p:cNvSpPr>
          <p:nvPr>
            <p:ph idx="1"/>
          </p:nvPr>
        </p:nvSpPr>
        <p:spPr>
          <a:xfrm>
            <a:off x="0" y="1066801"/>
            <a:ext cx="9144000" cy="2133600"/>
          </a:xfrm>
        </p:spPr>
        <p:txBody>
          <a:bodyPr>
            <a:normAutofit/>
          </a:bodyPr>
          <a:lstStyle/>
          <a:p>
            <a:pPr>
              <a:buClr>
                <a:schemeClr val="bg1"/>
              </a:buClr>
            </a:pPr>
            <a:r>
              <a:rPr lang="en-US" sz="2000" b="1" dirty="0">
                <a:solidFill>
                  <a:srgbClr val="002060"/>
                </a:solidFill>
                <a:effectLst/>
                <a:latin typeface="Cambria" panose="02040503050406030204" pitchFamily="18" charset="0"/>
                <a:ea typeface="Cambria" panose="02040503050406030204" pitchFamily="18" charset="0"/>
              </a:rPr>
              <a:t>After submitting Other Important documents, summary of the tender will come; we have to check all dates, value , </a:t>
            </a:r>
            <a:r>
              <a:rPr lang="en-US" sz="2000" b="1" dirty="0" smtClean="0">
                <a:solidFill>
                  <a:srgbClr val="92D050"/>
                </a:solidFill>
                <a:effectLst/>
                <a:latin typeface="Cambria" panose="02040503050406030204" pitchFamily="18" charset="0"/>
                <a:ea typeface="Cambria" panose="02040503050406030204" pitchFamily="18" charset="0"/>
              </a:rPr>
              <a:t>Bid Security(EMD )</a:t>
            </a:r>
            <a:r>
              <a:rPr lang="en-US" sz="2000" b="1" dirty="0" smtClean="0">
                <a:solidFill>
                  <a:srgbClr val="002060"/>
                </a:solidFill>
                <a:effectLst/>
                <a:latin typeface="Cambria" panose="02040503050406030204" pitchFamily="18" charset="0"/>
                <a:ea typeface="Cambria" panose="02040503050406030204" pitchFamily="18" charset="0"/>
              </a:rPr>
              <a:t>value </a:t>
            </a:r>
            <a:r>
              <a:rPr lang="en-US" sz="2000" b="1" dirty="0">
                <a:solidFill>
                  <a:srgbClr val="002060"/>
                </a:solidFill>
                <a:effectLst/>
                <a:latin typeface="Cambria" panose="02040503050406030204" pitchFamily="18" charset="0"/>
                <a:ea typeface="Cambria" panose="02040503050406030204" pitchFamily="18" charset="0"/>
              </a:rPr>
              <a:t>etc. and then click on Send to Publish for publishing of the tender in the govt. portal.</a:t>
            </a:r>
          </a:p>
          <a:p>
            <a:pPr>
              <a:buClr>
                <a:schemeClr val="bg1"/>
              </a:buClr>
            </a:pPr>
            <a:r>
              <a:rPr lang="en-US" sz="2000" b="1" dirty="0">
                <a:solidFill>
                  <a:srgbClr val="002060"/>
                </a:solidFill>
                <a:effectLst/>
                <a:latin typeface="Cambria" panose="02040503050406030204" pitchFamily="18" charset="0"/>
                <a:ea typeface="Cambria" panose="02040503050406030204" pitchFamily="18" charset="0"/>
              </a:rPr>
              <a:t>Now, Go to the home age  and select “Publish Tender”</a:t>
            </a:r>
          </a:p>
          <a:p>
            <a:pPr>
              <a:buClr>
                <a:schemeClr val="bg1"/>
              </a:buClr>
            </a:pPr>
            <a:r>
              <a:rPr lang="en-US" sz="2000" b="1" dirty="0">
                <a:solidFill>
                  <a:srgbClr val="002060"/>
                </a:solidFill>
                <a:effectLst/>
                <a:latin typeface="Cambria" panose="02040503050406030204" pitchFamily="18" charset="0"/>
                <a:ea typeface="Cambria" panose="02040503050406030204" pitchFamily="18" charset="0"/>
              </a:rPr>
              <a:t>Select the Tender and select “Publish Tender”</a:t>
            </a:r>
          </a:p>
          <a:p>
            <a:pPr>
              <a:buNone/>
            </a:pPr>
            <a:endParaRPr lang="en-US" sz="2000" dirty="0"/>
          </a:p>
        </p:txBody>
      </p:sp>
      <p:pic>
        <p:nvPicPr>
          <p:cNvPr id="4" name="Picture 3"/>
          <p:cNvPicPr/>
          <p:nvPr/>
        </p:nvPicPr>
        <p:blipFill>
          <a:blip r:embed="rId2" cstate="print"/>
          <a:srcRect l="31250" t="3125" r="18750" b="9375"/>
          <a:stretch>
            <a:fillRect/>
          </a:stretch>
        </p:blipFill>
        <p:spPr bwMode="auto">
          <a:xfrm>
            <a:off x="228600" y="2895600"/>
            <a:ext cx="4343400" cy="3733800"/>
          </a:xfrm>
          <a:prstGeom prst="rect">
            <a:avLst/>
          </a:prstGeom>
          <a:ln w="88900" cap="sq" cmpd="thickThin">
            <a:solidFill>
              <a:schemeClr val="accent4">
                <a:lumMod val="75000"/>
              </a:schemeClr>
            </a:solidFill>
            <a:prstDash val="solid"/>
            <a:miter lim="800000"/>
          </a:ln>
          <a:effectLst>
            <a:innerShdw blurRad="76200">
              <a:srgbClr val="000000"/>
            </a:innerShdw>
          </a:effectLst>
        </p:spPr>
      </p:pic>
      <p:pic>
        <p:nvPicPr>
          <p:cNvPr id="5" name="Picture 4"/>
          <p:cNvPicPr/>
          <p:nvPr/>
        </p:nvPicPr>
        <p:blipFill>
          <a:blip r:embed="rId3" cstate="print"/>
          <a:srcRect l="16000" t="3125" r="18000" b="6250"/>
          <a:stretch>
            <a:fillRect/>
          </a:stretch>
        </p:blipFill>
        <p:spPr bwMode="auto">
          <a:xfrm>
            <a:off x="4572000" y="2895600"/>
            <a:ext cx="4343400" cy="3657599"/>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rPr>
              <a:t>Publication of Tender in News Paper</a:t>
            </a:r>
          </a:p>
        </p:txBody>
      </p:sp>
      <p:sp>
        <p:nvSpPr>
          <p:cNvPr id="3" name="Content Placeholder 2"/>
          <p:cNvSpPr>
            <a:spLocks noGrp="1"/>
          </p:cNvSpPr>
          <p:nvPr>
            <p:ph idx="1"/>
          </p:nvPr>
        </p:nvSpPr>
        <p:spPr>
          <a:xfrm>
            <a:off x="0" y="1066800"/>
            <a:ext cx="5410200" cy="5791200"/>
          </a:xfrm>
        </p:spPr>
        <p:txBody>
          <a:bodyPr>
            <a:normAutofit lnSpcReduction="10000"/>
          </a:bodyPr>
          <a:lstStyle/>
          <a:p>
            <a:pPr algn="just">
              <a:buClr>
                <a:schemeClr val="bg1"/>
              </a:buClr>
            </a:pPr>
            <a:r>
              <a:rPr lang="en-US" sz="2000" b="1" dirty="0">
                <a:solidFill>
                  <a:srgbClr val="002060"/>
                </a:solidFill>
                <a:effectLst/>
                <a:latin typeface="Cambria" panose="02040503050406030204" pitchFamily="18" charset="0"/>
                <a:ea typeface="Cambria" panose="02040503050406030204" pitchFamily="18" charset="0"/>
              </a:rPr>
              <a:t>After Publication of Tender in the portal, the tender need to publish in the news paper daily for wide circulation.</a:t>
            </a:r>
          </a:p>
          <a:p>
            <a:pPr algn="just"/>
            <a:r>
              <a:rPr lang="en-US" sz="2000" b="1" dirty="0">
                <a:solidFill>
                  <a:srgbClr val="002060"/>
                </a:solidFill>
                <a:effectLst/>
                <a:latin typeface="Cambria" panose="02040503050406030204" pitchFamily="18" charset="0"/>
                <a:ea typeface="Cambria" panose="02040503050406030204" pitchFamily="18" charset="0"/>
              </a:rPr>
              <a:t>A letter to be </a:t>
            </a:r>
            <a:r>
              <a:rPr lang="en-US" sz="2000" b="1" dirty="0">
                <a:solidFill>
                  <a:srgbClr val="002060"/>
                </a:solidFill>
                <a:latin typeface="Cambria" panose="02040503050406030204" pitchFamily="18" charset="0"/>
                <a:ea typeface="Cambria" panose="02040503050406030204" pitchFamily="18" charset="0"/>
              </a:rPr>
              <a:t>prepared to the below mentioned address and </a:t>
            </a:r>
            <a:r>
              <a:rPr lang="en-US" sz="2000" b="1" dirty="0">
                <a:solidFill>
                  <a:srgbClr val="002060"/>
                </a:solidFill>
                <a:effectLst/>
                <a:latin typeface="Cambria" panose="02040503050406030204" pitchFamily="18" charset="0"/>
                <a:ea typeface="Cambria" panose="02040503050406030204" pitchFamily="18" charset="0"/>
              </a:rPr>
              <a:t>send to </a:t>
            </a:r>
            <a:r>
              <a:rPr lang="en-US" sz="2000" b="1" dirty="0">
                <a:solidFill>
                  <a:srgbClr val="002060"/>
                </a:solidFill>
                <a:latin typeface="Cambria" panose="02040503050406030204" pitchFamily="18" charset="0"/>
                <a:ea typeface="Cambria" panose="02040503050406030204" pitchFamily="18" charset="0"/>
                <a:hlinkClick r:id="rId2">
                  <a:extLst>
                    <a:ext uri="{A12FA001-AC4F-418D-AE19-62706E023703}">
                      <ahyp:hlinkClr xmlns="" xmlns:ahyp="http://schemas.microsoft.com/office/drawing/2018/hyperlinkcolor" val="tx"/>
                    </a:ext>
                  </a:extLst>
                </a:hlinkClick>
              </a:rPr>
              <a:t>advt.wridd@gmail.com</a:t>
            </a:r>
            <a:r>
              <a:rPr lang="en-US" sz="2000" b="1" dirty="0">
                <a:solidFill>
                  <a:srgbClr val="002060"/>
                </a:solidFill>
                <a:latin typeface="Cambria" panose="02040503050406030204" pitchFamily="18" charset="0"/>
                <a:ea typeface="Cambria" panose="02040503050406030204" pitchFamily="18" charset="0"/>
              </a:rPr>
              <a:t> mail address</a:t>
            </a:r>
            <a:endParaRPr lang="en-US" sz="2000" b="1" dirty="0">
              <a:solidFill>
                <a:srgbClr val="002060"/>
              </a:solidFill>
              <a:effectLst/>
              <a:latin typeface="Cambria" panose="02040503050406030204" pitchFamily="18" charset="0"/>
              <a:ea typeface="Cambria" panose="02040503050406030204" pitchFamily="18" charset="0"/>
            </a:endParaRPr>
          </a:p>
          <a:p>
            <a:pPr algn="just">
              <a:buNone/>
            </a:pPr>
            <a:r>
              <a:rPr lang="en-US" sz="2000" b="1" dirty="0">
                <a:solidFill>
                  <a:srgbClr val="002060"/>
                </a:solidFill>
                <a:latin typeface="Cambria" panose="02040503050406030204" pitchFamily="18" charset="0"/>
                <a:ea typeface="Cambria" panose="02040503050406030204" pitchFamily="18" charset="0"/>
              </a:rPr>
              <a:t>    To,</a:t>
            </a:r>
          </a:p>
          <a:p>
            <a:pPr algn="just">
              <a:buNone/>
            </a:pPr>
            <a:r>
              <a:rPr lang="en-US" sz="2000" b="1" dirty="0">
                <a:solidFill>
                  <a:srgbClr val="002060"/>
                </a:solidFill>
                <a:latin typeface="Cambria" panose="02040503050406030204" pitchFamily="18" charset="0"/>
                <a:ea typeface="Cambria" panose="02040503050406030204" pitchFamily="18" charset="0"/>
              </a:rPr>
              <a:t>    The Superintending Engineer (A-M),</a:t>
            </a:r>
          </a:p>
          <a:p>
            <a:pPr algn="just">
              <a:buNone/>
            </a:pPr>
            <a:r>
              <a:rPr lang="en-US" sz="2000" b="1" dirty="0">
                <a:solidFill>
                  <a:srgbClr val="002060"/>
                </a:solidFill>
                <a:latin typeface="Cambria" panose="02040503050406030204" pitchFamily="18" charset="0"/>
                <a:ea typeface="Cambria" panose="02040503050406030204" pitchFamily="18" charset="0"/>
              </a:rPr>
              <a:t>    Kolkata (A-M) Resources Circle,</a:t>
            </a:r>
          </a:p>
          <a:p>
            <a:pPr algn="just">
              <a:buNone/>
            </a:pP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Mayukh</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Bhawan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Bidhan</a:t>
            </a:r>
            <a:r>
              <a:rPr lang="en-US" sz="2000" b="1" dirty="0">
                <a:solidFill>
                  <a:srgbClr val="002060"/>
                </a:solidFill>
                <a:latin typeface="Cambria" panose="02040503050406030204" pitchFamily="18" charset="0"/>
                <a:ea typeface="Cambria" panose="02040503050406030204" pitchFamily="18" charset="0"/>
              </a:rPr>
              <a:t> Nagar, </a:t>
            </a:r>
          </a:p>
          <a:p>
            <a:pPr algn="just">
              <a:buNone/>
            </a:pP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Saltlake</a:t>
            </a:r>
            <a:r>
              <a:rPr lang="en-US" sz="2000" b="1" dirty="0">
                <a:solidFill>
                  <a:srgbClr val="002060"/>
                </a:solidFill>
                <a:latin typeface="Cambria" panose="02040503050406030204" pitchFamily="18" charset="0"/>
                <a:ea typeface="Cambria" panose="02040503050406030204" pitchFamily="18" charset="0"/>
              </a:rPr>
              <a:t>- 700091 </a:t>
            </a:r>
          </a:p>
          <a:p>
            <a:pPr algn="just">
              <a:buNone/>
            </a:pPr>
            <a:endParaRPr lang="en-US" sz="2000" b="1" dirty="0">
              <a:solidFill>
                <a:srgbClr val="002060"/>
              </a:solidFill>
              <a:latin typeface="Cambria" panose="02040503050406030204" pitchFamily="18" charset="0"/>
              <a:ea typeface="Cambria" panose="02040503050406030204" pitchFamily="18" charset="0"/>
            </a:endParaRPr>
          </a:p>
          <a:p>
            <a:pPr marL="114300" indent="-4763" algn="just">
              <a:buNone/>
            </a:pPr>
            <a:r>
              <a:rPr lang="en-US" sz="2000" b="1" dirty="0">
                <a:solidFill>
                  <a:srgbClr val="002060"/>
                </a:solidFill>
                <a:latin typeface="Cambria" panose="02040503050406030204" pitchFamily="18" charset="0"/>
                <a:ea typeface="Cambria" panose="02040503050406030204" pitchFamily="18" charset="0"/>
              </a:rPr>
              <a:t> Also , One attachment to be sent with the letter which will be printed in the newspaper i.e. short description of  the work, bid ref no., tender ID, Last date and time of bid submission, total package value, Minimum Value of work, Maximum value of work.</a:t>
            </a:r>
          </a:p>
          <a:p>
            <a:pPr>
              <a:buClr>
                <a:schemeClr val="bg1"/>
              </a:buClr>
            </a:pPr>
            <a:endParaRPr lang="en-US" sz="2000" b="1" dirty="0">
              <a:solidFill>
                <a:srgbClr val="002060"/>
              </a:solidFill>
              <a:effectLst/>
              <a:latin typeface="Bookman Old Style" pitchFamily="18" charset="0"/>
            </a:endParaRPr>
          </a:p>
          <a:p>
            <a:pPr>
              <a:buNone/>
            </a:pP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xmlns="" val="366039889"/>
              </p:ext>
            </p:extLst>
          </p:nvPr>
        </p:nvGraphicFramePr>
        <p:xfrm>
          <a:off x="5410200" y="1143000"/>
          <a:ext cx="3657600" cy="5715000"/>
        </p:xfrm>
        <a:graphic>
          <a:graphicData uri="http://schemas.openxmlformats.org/drawingml/2006/table">
            <a:tbl>
              <a:tblPr/>
              <a:tblGrid>
                <a:gridCol w="3657600">
                  <a:extLst>
                    <a:ext uri="{9D8B030D-6E8A-4147-A177-3AD203B41FA5}">
                      <a16:colId xmlns="" xmlns:a16="http://schemas.microsoft.com/office/drawing/2014/main" val="20000"/>
                    </a:ext>
                  </a:extLst>
                </a:gridCol>
              </a:tblGrid>
              <a:tr h="585609">
                <a:tc>
                  <a:txBody>
                    <a:bodyPr/>
                    <a:lstStyle/>
                    <a:p>
                      <a:pPr marL="0" marR="0" algn="ctr">
                        <a:spcBef>
                          <a:spcPts val="0"/>
                        </a:spcBef>
                        <a:spcAft>
                          <a:spcPts val="0"/>
                        </a:spcAft>
                      </a:pPr>
                      <a:r>
                        <a:rPr lang="en-US" sz="1800" b="1" dirty="0">
                          <a:solidFill>
                            <a:srgbClr val="FFFFFF"/>
                          </a:solidFill>
                          <a:latin typeface="Cambria" panose="02040503050406030204" pitchFamily="18" charset="0"/>
                          <a:ea typeface="Cambria" panose="02040503050406030204" pitchFamily="18" charset="0"/>
                        </a:rPr>
                        <a:t>GOVERNMENT OF WEST BENGAL</a:t>
                      </a:r>
                      <a:endParaRPr lang="en-US" sz="1800" dirty="0">
                        <a:latin typeface="Cambria" panose="02040503050406030204" pitchFamily="18" charset="0"/>
                        <a:ea typeface="Cambria" panose="02040503050406030204" pitchFamily="18" charset="0"/>
                      </a:endParaRPr>
                    </a:p>
                  </a:txBody>
                  <a:tcPr marL="68580" marR="68580" marT="0" marB="0" anchor="ctr">
                    <a:lnL w="76200" cap="flat" cmpd="sng" algn="ctr">
                      <a:solidFill>
                        <a:srgbClr val="548DD4"/>
                      </a:solidFill>
                      <a:prstDash val="solid"/>
                      <a:round/>
                      <a:headEnd type="none" w="med" len="med"/>
                      <a:tailEnd type="none" w="med" len="med"/>
                    </a:lnL>
                    <a:lnR w="76200" cap="flat" cmpd="sng" algn="ctr">
                      <a:solidFill>
                        <a:srgbClr val="548DD4"/>
                      </a:solidFill>
                      <a:prstDash val="solid"/>
                      <a:round/>
                      <a:headEnd type="none" w="med" len="med"/>
                      <a:tailEnd type="none" w="med" len="med"/>
                    </a:lnR>
                    <a:lnT w="76200" cap="flat" cmpd="sng" algn="ctr">
                      <a:solidFill>
                        <a:srgbClr val="548DD4"/>
                      </a:solidFill>
                      <a:prstDash val="solid"/>
                      <a:round/>
                      <a:headEnd type="none" w="med" len="med"/>
                      <a:tailEnd type="none" w="med" len="med"/>
                    </a:lnT>
                    <a:lnB>
                      <a:noFill/>
                    </a:lnB>
                    <a:solidFill>
                      <a:srgbClr val="548DD4"/>
                    </a:solidFill>
                  </a:tcPr>
                </a:tc>
                <a:extLst>
                  <a:ext uri="{0D108BD9-81ED-4DB2-BD59-A6C34878D82A}">
                    <a16:rowId xmlns="" xmlns:a16="http://schemas.microsoft.com/office/drawing/2014/main" val="10000"/>
                  </a:ext>
                </a:extLst>
              </a:tr>
              <a:tr h="4684874">
                <a:tc>
                  <a:txBody>
                    <a:bodyPr/>
                    <a:lstStyle/>
                    <a:p>
                      <a:pPr marL="0" marR="0" algn="ctr">
                        <a:spcBef>
                          <a:spcPts val="0"/>
                        </a:spcBef>
                        <a:spcAft>
                          <a:spcPts val="0"/>
                        </a:spcAft>
                      </a:pPr>
                      <a:endParaRPr lang="en-US" sz="1600" dirty="0">
                        <a:latin typeface="Cambria" panose="02040503050406030204" pitchFamily="18" charset="0"/>
                        <a:ea typeface="Cambria" panose="02040503050406030204" pitchFamily="18" charset="0"/>
                      </a:endParaRPr>
                    </a:p>
                    <a:p>
                      <a:pPr marL="0" marR="0" algn="ctr">
                        <a:spcBef>
                          <a:spcPts val="0"/>
                        </a:spcBef>
                        <a:spcAft>
                          <a:spcPts val="0"/>
                        </a:spcAft>
                      </a:pPr>
                      <a:r>
                        <a:rPr lang="en-US" sz="1600" dirty="0">
                          <a:latin typeface="Cambria" panose="02040503050406030204" pitchFamily="18" charset="0"/>
                          <a:ea typeface="Cambria" panose="02040503050406030204" pitchFamily="18" charset="0"/>
                        </a:rPr>
                        <a:t>WRI&amp;DD.  e-NIT</a:t>
                      </a:r>
                    </a:p>
                    <a:p>
                      <a:pPr marL="0" marR="0" algn="just">
                        <a:spcBef>
                          <a:spcPts val="0"/>
                        </a:spcBef>
                        <a:spcAft>
                          <a:spcPts val="0"/>
                        </a:spcAft>
                      </a:pPr>
                      <a:r>
                        <a:rPr lang="en-US" sz="1600" dirty="0">
                          <a:latin typeface="Cambria" panose="02040503050406030204" pitchFamily="18" charset="0"/>
                          <a:ea typeface="Cambria" panose="02040503050406030204" pitchFamily="18" charset="0"/>
                        </a:rPr>
                        <a:t>Executive Engineer, DPMU, Paschim Medinipur invites e-tender for </a:t>
                      </a:r>
                      <a:r>
                        <a:rPr lang="en-US" sz="1600" spc="30" dirty="0">
                          <a:latin typeface="Cambria" panose="02040503050406030204" pitchFamily="18" charset="0"/>
                          <a:ea typeface="Cambria" panose="02040503050406030204" pitchFamily="18" charset="0"/>
                        </a:rPr>
                        <a:t>Excavation of 8 nos. WDS at </a:t>
                      </a:r>
                      <a:r>
                        <a:rPr lang="en-US" sz="1600" spc="30" dirty="0" err="1">
                          <a:latin typeface="Cambria" panose="02040503050406030204" pitchFamily="18" charset="0"/>
                          <a:ea typeface="Cambria" panose="02040503050406030204" pitchFamily="18" charset="0"/>
                        </a:rPr>
                        <a:t>Keshiyari</a:t>
                      </a:r>
                      <a:r>
                        <a:rPr lang="en-US" sz="1600" spc="30" dirty="0">
                          <a:latin typeface="Cambria" panose="02040503050406030204" pitchFamily="18" charset="0"/>
                          <a:ea typeface="Cambria" panose="02040503050406030204" pitchFamily="18" charset="0"/>
                        </a:rPr>
                        <a:t> Block in the District of </a:t>
                      </a:r>
                      <a:r>
                        <a:rPr lang="en-US" sz="1600" dirty="0">
                          <a:latin typeface="Cambria" panose="02040503050406030204" pitchFamily="18" charset="0"/>
                          <a:ea typeface="Cambria" panose="02040503050406030204" pitchFamily="18" charset="0"/>
                        </a:rPr>
                        <a:t>Paschim Medinipur</a:t>
                      </a:r>
                      <a:r>
                        <a:rPr lang="en-US" sz="1600" spc="30" dirty="0">
                          <a:latin typeface="Cambria" panose="02040503050406030204" pitchFamily="18" charset="0"/>
                          <a:ea typeface="Cambria" panose="02040503050406030204" pitchFamily="18" charset="0"/>
                        </a:rPr>
                        <a:t> under DPMU, </a:t>
                      </a:r>
                      <a:r>
                        <a:rPr lang="en-US" sz="1600" dirty="0">
                          <a:latin typeface="Cambria" panose="02040503050406030204" pitchFamily="18" charset="0"/>
                          <a:ea typeface="Cambria" panose="02040503050406030204" pitchFamily="18" charset="0"/>
                        </a:rPr>
                        <a:t>Paschim Medinipur</a:t>
                      </a:r>
                      <a:r>
                        <a:rPr lang="en-US" sz="1600" spc="30" dirty="0">
                          <a:latin typeface="Cambria" panose="02040503050406030204" pitchFamily="18" charset="0"/>
                          <a:ea typeface="Cambria" panose="02040503050406030204" pitchFamily="18" charset="0"/>
                        </a:rPr>
                        <a:t>, WBADMI Project Phase-II</a:t>
                      </a:r>
                      <a:r>
                        <a:rPr lang="en-US" sz="1600" b="1" dirty="0">
                          <a:latin typeface="Cambria" panose="02040503050406030204" pitchFamily="18" charset="0"/>
                          <a:ea typeface="Cambria" panose="02040503050406030204" pitchFamily="18" charset="0"/>
                        </a:rPr>
                        <a:t>,</a:t>
                      </a:r>
                      <a:r>
                        <a:rPr lang="en-US" sz="1600" dirty="0">
                          <a:latin typeface="Cambria" panose="02040503050406030204" pitchFamily="18" charset="0"/>
                          <a:ea typeface="Cambria" panose="02040503050406030204" pitchFamily="18" charset="0"/>
                        </a:rPr>
                        <a:t> Bid reference no. </a:t>
                      </a:r>
                      <a:r>
                        <a:rPr lang="en-US" sz="1600" b="1" dirty="0">
                          <a:latin typeface="Cambria" panose="02040503050406030204" pitchFamily="18" charset="0"/>
                          <a:ea typeface="Cambria" panose="02040503050406030204" pitchFamily="18" charset="0"/>
                        </a:rPr>
                        <a:t>DPMU/</a:t>
                      </a:r>
                      <a:r>
                        <a:rPr lang="en-US" sz="1600" b="1" dirty="0" err="1">
                          <a:latin typeface="Cambria" panose="02040503050406030204" pitchFamily="18" charset="0"/>
                          <a:ea typeface="Cambria" panose="02040503050406030204" pitchFamily="18" charset="0"/>
                        </a:rPr>
                        <a:t>Pas.Mid</a:t>
                      </a:r>
                      <a:r>
                        <a:rPr lang="en-US" sz="1600" b="1" dirty="0">
                          <a:latin typeface="Cambria" panose="02040503050406030204" pitchFamily="18" charset="0"/>
                          <a:ea typeface="Cambria" panose="02040503050406030204" pitchFamily="18" charset="0"/>
                        </a:rPr>
                        <a:t>/eNIT-04/2023-24, </a:t>
                      </a:r>
                      <a:r>
                        <a:rPr lang="en-US" sz="1600" dirty="0">
                          <a:latin typeface="Cambria" panose="02040503050406030204" pitchFamily="18" charset="0"/>
                          <a:ea typeface="Cambria" panose="02040503050406030204" pitchFamily="18" charset="0"/>
                        </a:rPr>
                        <a:t>Tender ID- </a:t>
                      </a:r>
                      <a:r>
                        <a:rPr lang="en-US" sz="1600" b="1" dirty="0">
                          <a:latin typeface="Cambria" panose="02040503050406030204" pitchFamily="18" charset="0"/>
                          <a:ea typeface="Cambria" panose="02040503050406030204" pitchFamily="18" charset="0"/>
                        </a:rPr>
                        <a:t>2023_WRDD_569268_1, </a:t>
                      </a:r>
                      <a:r>
                        <a:rPr lang="en-US" sz="1600" dirty="0">
                          <a:latin typeface="Cambria" panose="02040503050406030204" pitchFamily="18" charset="0"/>
                          <a:ea typeface="Cambria" panose="02040503050406030204" pitchFamily="18" charset="0"/>
                        </a:rPr>
                        <a:t>Last dropping date 13.10.2023 (</a:t>
                      </a:r>
                      <a:r>
                        <a:rPr lang="en-US" sz="1600" dirty="0" err="1">
                          <a:latin typeface="Cambria" panose="02040503050406030204" pitchFamily="18" charset="0"/>
                          <a:ea typeface="Cambria" panose="02040503050406030204" pitchFamily="18" charset="0"/>
                        </a:rPr>
                        <a:t>upto</a:t>
                      </a:r>
                      <a:r>
                        <a:rPr lang="en-US" sz="1600" dirty="0">
                          <a:latin typeface="Cambria" panose="02040503050406030204" pitchFamily="18" charset="0"/>
                          <a:ea typeface="Cambria" panose="02040503050406030204" pitchFamily="18" charset="0"/>
                        </a:rPr>
                        <a:t> 18:00 Hrs). Intending bidders are requested to visit the website http//wbtenders.gov.in for details.</a:t>
                      </a:r>
                    </a:p>
                    <a:p>
                      <a:pPr marL="0" marR="0" algn="ctr">
                        <a:spcBef>
                          <a:spcPts val="0"/>
                        </a:spcBef>
                        <a:spcAft>
                          <a:spcPts val="0"/>
                        </a:spcAft>
                      </a:pPr>
                      <a:r>
                        <a:rPr lang="en-US" sz="1600" dirty="0" err="1">
                          <a:latin typeface="Cambria" panose="02040503050406030204" pitchFamily="18" charset="0"/>
                          <a:ea typeface="Cambria" panose="02040503050406030204" pitchFamily="18" charset="0"/>
                        </a:rPr>
                        <a:t>Sd</a:t>
                      </a:r>
                      <a:r>
                        <a:rPr lang="en-US" sz="1600" dirty="0">
                          <a:latin typeface="Cambria" panose="02040503050406030204" pitchFamily="18" charset="0"/>
                          <a:ea typeface="Cambria" panose="02040503050406030204" pitchFamily="18" charset="0"/>
                        </a:rPr>
                        <a:t>/-</a:t>
                      </a:r>
                    </a:p>
                    <a:p>
                      <a:pPr marL="0" marR="0" algn="ctr">
                        <a:spcBef>
                          <a:spcPts val="0"/>
                        </a:spcBef>
                        <a:spcAft>
                          <a:spcPts val="0"/>
                        </a:spcAft>
                      </a:pPr>
                      <a:r>
                        <a:rPr lang="en-US" sz="1600" dirty="0">
                          <a:latin typeface="Cambria" panose="02040503050406030204" pitchFamily="18" charset="0"/>
                          <a:ea typeface="Cambria" panose="02040503050406030204" pitchFamily="18" charset="0"/>
                        </a:rPr>
                        <a:t>Executive Engineer</a:t>
                      </a:r>
                    </a:p>
                    <a:p>
                      <a:pPr marL="0" marR="0" algn="ctr">
                        <a:spcBef>
                          <a:spcPts val="0"/>
                        </a:spcBef>
                        <a:spcAft>
                          <a:spcPts val="0"/>
                        </a:spcAft>
                      </a:pPr>
                      <a:r>
                        <a:rPr lang="en-US" sz="1600" dirty="0">
                          <a:latin typeface="Cambria" panose="02040503050406030204" pitchFamily="18" charset="0"/>
                          <a:ea typeface="Cambria" panose="02040503050406030204" pitchFamily="18" charset="0"/>
                        </a:rPr>
                        <a:t>  DPMU, WBADMIP,</a:t>
                      </a:r>
                    </a:p>
                    <a:p>
                      <a:pPr marL="0" marR="0" algn="ctr">
                        <a:spcBef>
                          <a:spcPts val="0"/>
                        </a:spcBef>
                        <a:spcAft>
                          <a:spcPts val="0"/>
                        </a:spcAft>
                      </a:pPr>
                      <a:r>
                        <a:rPr lang="en-US" sz="1600" dirty="0">
                          <a:latin typeface="Cambria" panose="02040503050406030204" pitchFamily="18" charset="0"/>
                          <a:ea typeface="Cambria" panose="02040503050406030204" pitchFamily="18" charset="0"/>
                        </a:rPr>
                        <a:t>Paschim Medinipur</a:t>
                      </a:r>
                    </a:p>
                  </a:txBody>
                  <a:tcPr marL="68580" marR="68580" marT="0" marB="0" anchor="ctr">
                    <a:lnL w="76200" cap="flat" cmpd="sng" algn="ctr">
                      <a:solidFill>
                        <a:srgbClr val="548DD4"/>
                      </a:solidFill>
                      <a:prstDash val="solid"/>
                      <a:round/>
                      <a:headEnd type="none" w="med" len="med"/>
                      <a:tailEnd type="none" w="med" len="med"/>
                    </a:lnL>
                    <a:lnR w="76200" cap="flat" cmpd="sng" algn="ctr">
                      <a:solidFill>
                        <a:srgbClr val="548DD4"/>
                      </a:solidFill>
                      <a:prstDash val="solid"/>
                      <a:round/>
                      <a:headEnd type="none" w="med" len="med"/>
                      <a:tailEnd type="none" w="med" len="med"/>
                    </a:lnR>
                    <a:lnT>
                      <a:noFill/>
                    </a:lnT>
                    <a:lnB>
                      <a:noFill/>
                    </a:lnB>
                  </a:tcPr>
                </a:tc>
                <a:extLst>
                  <a:ext uri="{0D108BD9-81ED-4DB2-BD59-A6C34878D82A}">
                    <a16:rowId xmlns="" xmlns:a16="http://schemas.microsoft.com/office/drawing/2014/main" val="10001"/>
                  </a:ext>
                </a:extLst>
              </a:tr>
              <a:tr h="444517">
                <a:tc>
                  <a:txBody>
                    <a:bodyPr/>
                    <a:lstStyle/>
                    <a:p>
                      <a:pPr marL="0" marR="0" algn="ctr">
                        <a:spcBef>
                          <a:spcPts val="0"/>
                        </a:spcBef>
                        <a:spcAft>
                          <a:spcPts val="0"/>
                        </a:spcAft>
                      </a:pPr>
                      <a:endParaRPr lang="en-US" sz="1200" dirty="0">
                        <a:latin typeface="Times New Roman"/>
                        <a:ea typeface="Times New Roman"/>
                      </a:endParaRPr>
                    </a:p>
                  </a:txBody>
                  <a:tcPr marL="68580" marR="68580" marT="0" marB="0" anchor="ctr">
                    <a:lnL w="76200" cap="flat" cmpd="sng" algn="ctr">
                      <a:solidFill>
                        <a:srgbClr val="548DD4"/>
                      </a:solidFill>
                      <a:prstDash val="solid"/>
                      <a:round/>
                      <a:headEnd type="none" w="med" len="med"/>
                      <a:tailEnd type="none" w="med" len="med"/>
                    </a:lnL>
                    <a:lnR w="76200" cap="flat" cmpd="sng" algn="ctr">
                      <a:solidFill>
                        <a:srgbClr val="548DD4"/>
                      </a:solidFill>
                      <a:prstDash val="solid"/>
                      <a:round/>
                      <a:headEnd type="none" w="med" len="med"/>
                      <a:tailEnd type="none" w="med" len="med"/>
                    </a:lnR>
                    <a:lnT>
                      <a:noFill/>
                    </a:lnT>
                    <a:lnB w="76200" cap="flat" cmpd="sng" algn="ctr">
                      <a:solidFill>
                        <a:srgbClr val="548DD4"/>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a:ln w="0"/>
                <a:solidFill>
                  <a:srgbClr val="002060"/>
                </a:solidFill>
                <a:effectLst/>
                <a:latin typeface="Cambria" panose="02040503050406030204" pitchFamily="18" charset="0"/>
                <a:ea typeface="Cambria" panose="02040503050406030204" pitchFamily="18" charset="0"/>
              </a:rPr>
              <a:t>Bid</a:t>
            </a:r>
            <a:r>
              <a:rPr lang="en-US" sz="2800" b="1" dirty="0">
                <a:solidFill>
                  <a:srgbClr val="002060"/>
                </a:solidFill>
                <a:latin typeface="Cambria" panose="02040503050406030204" pitchFamily="18" charset="0"/>
                <a:ea typeface="Cambria" panose="02040503050406030204" pitchFamily="18" charset="0"/>
              </a:rPr>
              <a:t> </a:t>
            </a:r>
            <a:r>
              <a:rPr lang="en-US" sz="2800" b="1" dirty="0">
                <a:ln w="0"/>
                <a:solidFill>
                  <a:srgbClr val="002060"/>
                </a:solidFill>
                <a:effectLst/>
                <a:latin typeface="Cambria" panose="02040503050406030204" pitchFamily="18" charset="0"/>
                <a:ea typeface="Cambria" panose="02040503050406030204" pitchFamily="18" charset="0"/>
              </a:rPr>
              <a:t>Submitted</a:t>
            </a:r>
          </a:p>
        </p:txBody>
      </p:sp>
      <p:sp>
        <p:nvSpPr>
          <p:cNvPr id="3" name="Content Placeholder 2"/>
          <p:cNvSpPr>
            <a:spLocks noGrp="1"/>
          </p:cNvSpPr>
          <p:nvPr>
            <p:ph idx="1"/>
          </p:nvPr>
        </p:nvSpPr>
        <p:spPr>
          <a:xfrm>
            <a:off x="0" y="1066800"/>
            <a:ext cx="4343400" cy="5791200"/>
          </a:xfrm>
        </p:spPr>
        <p:txBody>
          <a:bodyPr>
            <a:normAutofit/>
          </a:bodyPr>
          <a:lstStyle/>
          <a:p>
            <a:pPr algn="just"/>
            <a:r>
              <a:rPr lang="en-US" sz="2000" b="1" dirty="0">
                <a:solidFill>
                  <a:srgbClr val="002060"/>
                </a:solidFill>
                <a:latin typeface="Cambria" panose="02040503050406030204" pitchFamily="18" charset="0"/>
                <a:ea typeface="Cambria" panose="02040503050406030204" pitchFamily="18" charset="0"/>
              </a:rPr>
              <a:t>If the scheduled bid submission date and time is over, go to </a:t>
            </a:r>
            <a:r>
              <a:rPr lang="en-US" sz="2000" b="1" dirty="0" err="1">
                <a:solidFill>
                  <a:srgbClr val="002060"/>
                </a:solidFill>
                <a:latin typeface="Cambria" panose="02040503050406030204" pitchFamily="18" charset="0"/>
                <a:ea typeface="Cambria" panose="02040503050406030204" pitchFamily="18" charset="0"/>
              </a:rPr>
              <a:t>wb</a:t>
            </a:r>
            <a:r>
              <a:rPr lang="en-US" sz="2000" b="1" dirty="0">
                <a:solidFill>
                  <a:srgbClr val="002060"/>
                </a:solidFill>
                <a:latin typeface="Cambria" panose="02040503050406030204" pitchFamily="18" charset="0"/>
                <a:ea typeface="Cambria" panose="02040503050406030204" pitchFamily="18" charset="0"/>
              </a:rPr>
              <a:t>-tender portal to check how many bids are received against the tender. </a:t>
            </a:r>
          </a:p>
          <a:p>
            <a:pPr algn="just"/>
            <a:endParaRPr lang="en-US" sz="2000" b="1" dirty="0">
              <a:solidFill>
                <a:srgbClr val="002060"/>
              </a:solidFill>
              <a:latin typeface="Cambria" panose="02040503050406030204" pitchFamily="18" charset="0"/>
              <a:ea typeface="Cambria" panose="02040503050406030204" pitchFamily="18" charset="0"/>
            </a:endParaRPr>
          </a:p>
          <a:p>
            <a:pPr algn="just"/>
            <a:r>
              <a:rPr lang="en-US" sz="2000" b="1" dirty="0">
                <a:solidFill>
                  <a:srgbClr val="002060"/>
                </a:solidFill>
                <a:latin typeface="Cambria" panose="02040503050406030204" pitchFamily="18" charset="0"/>
                <a:ea typeface="Cambria" panose="02040503050406030204" pitchFamily="18" charset="0"/>
              </a:rPr>
              <a:t>Go to the “Bid Submitted tenders” and select the NIT. It will show how many bids are received. If 3 or more bids received then it is okay but if only 2 or fewer bid is received then TIA need to extend the time for 7 days or more so that more bid can be submitted maintain proper publication .</a:t>
            </a:r>
          </a:p>
          <a:p>
            <a:pPr>
              <a:buNone/>
            </a:pPr>
            <a:endParaRPr lang="en-US" sz="1800" dirty="0"/>
          </a:p>
          <a:p>
            <a:endParaRPr lang="en-US" sz="1800" dirty="0"/>
          </a:p>
        </p:txBody>
      </p:sp>
      <p:pic>
        <p:nvPicPr>
          <p:cNvPr id="5" name="Picture 4"/>
          <p:cNvPicPr/>
          <p:nvPr/>
        </p:nvPicPr>
        <p:blipFill>
          <a:blip r:embed="rId2"/>
          <a:srcRect l="17722" t="5556" r="18987" b="8333"/>
          <a:stretch>
            <a:fillRect/>
          </a:stretch>
        </p:blipFill>
        <p:spPr bwMode="auto">
          <a:xfrm>
            <a:off x="4495800" y="1143000"/>
            <a:ext cx="4419600" cy="5486400"/>
          </a:xfrm>
          <a:prstGeom prst="rect">
            <a:avLst/>
          </a:prstGeom>
          <a:ln w="88900" cap="sq" cmpd="thickThin">
            <a:solidFill>
              <a:schemeClr val="accent4">
                <a:lumMod val="75000"/>
              </a:schemeClr>
            </a:solidFill>
            <a:prstDash val="solid"/>
            <a:miter lim="800000"/>
          </a:ln>
          <a:effectLst>
            <a:innerShdw blurRad="76200">
              <a:srgbClr val="000000"/>
            </a:innerShdw>
          </a:effectLst>
        </p:spPr>
      </p:pic>
      <p:sp>
        <p:nvSpPr>
          <p:cNvPr id="9" name="Right Arrow 8"/>
          <p:cNvSpPr/>
          <p:nvPr/>
        </p:nvSpPr>
        <p:spPr>
          <a:xfrm flipH="1">
            <a:off x="5486400" y="4419600"/>
            <a:ext cx="533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a:solidFill>
            <a:schemeClr val="bg2">
              <a:lumMod val="75000"/>
            </a:schemeClr>
          </a:solidFill>
        </p:spPr>
        <p:txBody>
          <a:bodyPr>
            <a:normAutofit/>
          </a:bodyPr>
          <a:lstStyle/>
          <a:p>
            <a:pPr algn="ctr"/>
            <a:r>
              <a:rPr lang="en-US" sz="2800" b="1" dirty="0">
                <a:solidFill>
                  <a:srgbClr val="002060"/>
                </a:solidFill>
                <a:latin typeface="Cambria" pitchFamily="18" charset="0"/>
              </a:rPr>
              <a:t>Technical</a:t>
            </a:r>
            <a:r>
              <a:rPr lang="en-US" sz="2800" b="1" dirty="0">
                <a:solidFill>
                  <a:srgbClr val="002060"/>
                </a:solidFill>
              </a:rPr>
              <a:t> </a:t>
            </a:r>
            <a:r>
              <a:rPr lang="en-US" sz="2800" b="1" dirty="0">
                <a:solidFill>
                  <a:srgbClr val="002060"/>
                </a:solidFill>
                <a:latin typeface="Cambria" pitchFamily="18" charset="0"/>
              </a:rPr>
              <a:t>Evaluation</a:t>
            </a:r>
          </a:p>
        </p:txBody>
      </p:sp>
      <p:sp>
        <p:nvSpPr>
          <p:cNvPr id="2" name="Content Placeholder 1"/>
          <p:cNvSpPr>
            <a:spLocks noGrp="1"/>
          </p:cNvSpPr>
          <p:nvPr>
            <p:ph idx="1"/>
          </p:nvPr>
        </p:nvSpPr>
        <p:spPr>
          <a:xfrm>
            <a:off x="0" y="1066800"/>
            <a:ext cx="8915400" cy="5638800"/>
          </a:xfrm>
        </p:spPr>
        <p:txBody>
          <a:bodyPr>
            <a:noAutofit/>
          </a:bodyPr>
          <a:lstStyle/>
          <a:p>
            <a:pPr algn="just"/>
            <a:r>
              <a:rPr lang="en-US" sz="1800" b="1" dirty="0">
                <a:solidFill>
                  <a:srgbClr val="002060"/>
                </a:solidFill>
                <a:latin typeface="Cambria" panose="02040503050406030204" pitchFamily="18" charset="0"/>
                <a:ea typeface="Cambria" panose="02040503050406030204" pitchFamily="18" charset="0"/>
              </a:rPr>
              <a:t>On or after scheduled bid opening date and time, minimum 2 (Two) Bid openers need to open the tender in the portal using DSC.</a:t>
            </a:r>
          </a:p>
          <a:p>
            <a:pPr algn="just"/>
            <a:r>
              <a:rPr lang="en-US" sz="1800" b="1" dirty="0">
                <a:solidFill>
                  <a:srgbClr val="002060"/>
                </a:solidFill>
                <a:latin typeface="Cambria" panose="02040503050406030204" pitchFamily="18" charset="0"/>
                <a:ea typeface="Cambria" panose="02040503050406030204" pitchFamily="18" charset="0"/>
              </a:rPr>
              <a:t>Go to “Tenders to be Opened” section and select the NIT. After opening, download all documents submitted by the bidders and make folder for each bidder.</a:t>
            </a:r>
          </a:p>
          <a:p>
            <a:pPr algn="just"/>
            <a:r>
              <a:rPr lang="en-US" sz="1800" b="1" dirty="0">
                <a:solidFill>
                  <a:srgbClr val="002060"/>
                </a:solidFill>
                <a:latin typeface="Cambria" panose="02040503050406030204" pitchFamily="18" charset="0"/>
                <a:ea typeface="Cambria" panose="02040503050406030204" pitchFamily="18" charset="0"/>
              </a:rPr>
              <a:t>After checking all documents carefully “Detail Technical Evaluation Sheet” to be prepared for each NIT.</a:t>
            </a:r>
          </a:p>
          <a:p>
            <a:pPr algn="just"/>
            <a:r>
              <a:rPr lang="en-US" sz="1800" b="1" dirty="0">
                <a:solidFill>
                  <a:srgbClr val="002060"/>
                </a:solidFill>
                <a:latin typeface="Cambria" panose="02040503050406030204" pitchFamily="18" charset="0"/>
                <a:ea typeface="Cambria" panose="02040503050406030204" pitchFamily="18" charset="0"/>
              </a:rPr>
              <a:t>Tender Evaluation Committee meeting (chaired by DPD(Tech.)) to be arranged for final evaluation summary and proceed for Financial Evaluation. Also a short evaluation sheet to be prepare for uploading in </a:t>
            </a:r>
            <a:r>
              <a:rPr lang="en-US" sz="1800" b="1" dirty="0" err="1">
                <a:solidFill>
                  <a:srgbClr val="002060"/>
                </a:solidFill>
                <a:latin typeface="Cambria" panose="02040503050406030204" pitchFamily="18" charset="0"/>
                <a:ea typeface="Cambria" panose="02040503050406030204" pitchFamily="18" charset="0"/>
              </a:rPr>
              <a:t>wb</a:t>
            </a:r>
            <a:r>
              <a:rPr lang="en-US" sz="1800" b="1" dirty="0">
                <a:solidFill>
                  <a:srgbClr val="002060"/>
                </a:solidFill>
                <a:latin typeface="Cambria" panose="02040503050406030204" pitchFamily="18" charset="0"/>
                <a:ea typeface="Cambria" panose="02040503050406030204" pitchFamily="18" charset="0"/>
              </a:rPr>
              <a:t>-tender &amp; STEP portal.</a:t>
            </a:r>
          </a:p>
          <a:p>
            <a:pPr algn="just"/>
            <a:r>
              <a:rPr lang="en-US" sz="1800" b="1" dirty="0">
                <a:solidFill>
                  <a:srgbClr val="002060"/>
                </a:solidFill>
                <a:latin typeface="Cambria" panose="02040503050406030204" pitchFamily="18" charset="0"/>
                <a:ea typeface="Cambria" panose="02040503050406030204" pitchFamily="18" charset="0"/>
              </a:rPr>
              <a:t>Date of Financial Evaluation to be decided in the meeting (7 days from the date of Technical Evaluation.</a:t>
            </a:r>
          </a:p>
          <a:p>
            <a:pPr algn="just"/>
            <a:r>
              <a:rPr lang="en-US" sz="1800" b="1" dirty="0">
                <a:solidFill>
                  <a:srgbClr val="002060"/>
                </a:solidFill>
                <a:latin typeface="Cambria" panose="02040503050406030204" pitchFamily="18" charset="0"/>
                <a:ea typeface="Cambria" panose="02040503050406030204" pitchFamily="18" charset="0"/>
              </a:rPr>
              <a:t>Go to </a:t>
            </a:r>
            <a:r>
              <a:rPr lang="en-US" sz="1800" b="1" dirty="0" err="1">
                <a:solidFill>
                  <a:srgbClr val="002060"/>
                </a:solidFill>
                <a:latin typeface="Cambria" panose="02040503050406030204" pitchFamily="18" charset="0"/>
                <a:ea typeface="Cambria" panose="02040503050406030204" pitchFamily="18" charset="0"/>
              </a:rPr>
              <a:t>wb</a:t>
            </a:r>
            <a:r>
              <a:rPr lang="en-US" sz="1800" b="1" dirty="0">
                <a:solidFill>
                  <a:srgbClr val="002060"/>
                </a:solidFill>
                <a:latin typeface="Cambria" panose="02040503050406030204" pitchFamily="18" charset="0"/>
                <a:ea typeface="Cambria" panose="02040503050406030204" pitchFamily="18" charset="0"/>
              </a:rPr>
              <a:t>-tender portal “Tenders to be Opened” section and submit evaluation sheet in .PDF format and proceed for “Technical Evaluation”.</a:t>
            </a:r>
          </a:p>
          <a:p>
            <a:pPr algn="just"/>
            <a:r>
              <a:rPr lang="en-US" sz="1800" b="1" dirty="0">
                <a:solidFill>
                  <a:srgbClr val="002060"/>
                </a:solidFill>
                <a:latin typeface="Cambria" panose="02040503050406030204" pitchFamily="18" charset="0"/>
                <a:ea typeface="Cambria" panose="02040503050406030204" pitchFamily="18" charset="0"/>
              </a:rPr>
              <a:t>Go to “Technical Evaluation” section and select the respective NIT.  Now, select each bidder and select Responsive or Non-Responsive as per Evaluation sheet.</a:t>
            </a:r>
          </a:p>
          <a:p>
            <a:pPr algn="just"/>
            <a:r>
              <a:rPr lang="en-US" sz="1800" b="1" dirty="0">
                <a:solidFill>
                  <a:srgbClr val="002060"/>
                </a:solidFill>
                <a:latin typeface="Cambria" panose="02040503050406030204" pitchFamily="18" charset="0"/>
                <a:ea typeface="Cambria" panose="02040503050406030204" pitchFamily="18" charset="0"/>
              </a:rPr>
              <a:t>Evaluation sheet in .PDF  format to be uploaded and signed by DSC of the TIA and set Financial Opening Date and Time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a:solidFill>
            <a:schemeClr val="bg2">
              <a:lumMod val="75000"/>
            </a:schemeClr>
          </a:solidFill>
        </p:spPr>
        <p:txBody>
          <a:bodyPr>
            <a:normAutofit/>
          </a:bodyPr>
          <a:lstStyle/>
          <a:p>
            <a:pPr algn="ctr"/>
            <a:r>
              <a:rPr lang="en-US" sz="2800" b="1" dirty="0">
                <a:solidFill>
                  <a:srgbClr val="002060"/>
                </a:solidFill>
                <a:latin typeface="Cambria" pitchFamily="18" charset="0"/>
              </a:rPr>
              <a:t>Financial</a:t>
            </a:r>
            <a:r>
              <a:rPr lang="en-US" sz="2800" b="1" dirty="0">
                <a:solidFill>
                  <a:srgbClr val="002060"/>
                </a:solidFill>
              </a:rPr>
              <a:t> </a:t>
            </a:r>
            <a:r>
              <a:rPr lang="en-US" sz="2800" b="1" dirty="0">
                <a:solidFill>
                  <a:srgbClr val="002060"/>
                </a:solidFill>
                <a:latin typeface="Cambria" pitchFamily="18" charset="0"/>
              </a:rPr>
              <a:t>Evaluation</a:t>
            </a:r>
          </a:p>
        </p:txBody>
      </p:sp>
      <p:sp>
        <p:nvSpPr>
          <p:cNvPr id="2" name="Content Placeholder 1"/>
          <p:cNvSpPr>
            <a:spLocks noGrp="1"/>
          </p:cNvSpPr>
          <p:nvPr>
            <p:ph idx="1"/>
          </p:nvPr>
        </p:nvSpPr>
        <p:spPr>
          <a:xfrm>
            <a:off x="0" y="1066800"/>
            <a:ext cx="8915400" cy="5791200"/>
          </a:xfrm>
        </p:spPr>
        <p:txBody>
          <a:bodyPr>
            <a:noAutofit/>
          </a:bodyPr>
          <a:lstStyle/>
          <a:p>
            <a:pPr algn="just"/>
            <a:r>
              <a:rPr lang="en-US" sz="2000" b="1" dirty="0">
                <a:solidFill>
                  <a:srgbClr val="002060"/>
                </a:solidFill>
                <a:latin typeface="Cambria" panose="02040503050406030204" pitchFamily="18" charset="0"/>
                <a:ea typeface="Cambria" panose="02040503050406030204" pitchFamily="18" charset="0"/>
              </a:rPr>
              <a:t>On or after scheduled bid opening date and time. Go to “Tenders to be Opened” section and select the NIT. After opening, download financial folder i.e. BOQ of each bidder.</a:t>
            </a:r>
          </a:p>
          <a:p>
            <a:pPr algn="just"/>
            <a:r>
              <a:rPr lang="en-US" sz="2000" b="1" dirty="0">
                <a:solidFill>
                  <a:srgbClr val="002060"/>
                </a:solidFill>
                <a:latin typeface="Cambria" panose="02040503050406030204" pitchFamily="18" charset="0"/>
                <a:ea typeface="Cambria" panose="02040503050406030204" pitchFamily="18" charset="0"/>
              </a:rPr>
              <a:t>Also download “BOQ Summary sheet” generated by the tender portal where Quoted rate and Ranks of  each bidders (i.e. L1,L2) are specified.</a:t>
            </a:r>
          </a:p>
          <a:p>
            <a:pPr algn="just"/>
            <a:r>
              <a:rPr lang="en-US" sz="2000" b="1" dirty="0">
                <a:solidFill>
                  <a:srgbClr val="002060"/>
                </a:solidFill>
                <a:latin typeface="Cambria" panose="02040503050406030204" pitchFamily="18" charset="0"/>
                <a:ea typeface="Cambria" panose="02040503050406030204" pitchFamily="18" charset="0"/>
              </a:rPr>
              <a:t>Also we have to check if there is any anonymous rate for any item/items given by the L1 bidder.</a:t>
            </a:r>
          </a:p>
          <a:p>
            <a:pPr algn="just"/>
            <a:r>
              <a:rPr lang="en-US" sz="2000" b="1" dirty="0">
                <a:solidFill>
                  <a:srgbClr val="002060"/>
                </a:solidFill>
                <a:latin typeface="Cambria" panose="02040503050406030204" pitchFamily="18" charset="0"/>
                <a:ea typeface="Cambria" panose="02040503050406030204" pitchFamily="18" charset="0"/>
              </a:rPr>
              <a:t>Tender evaluation Committee meeting (chaired by DPD(Tech.)) to be arranged for final evaluation summary and proceed for AOC/ recommendation for work order. </a:t>
            </a:r>
          </a:p>
          <a:p>
            <a:pPr algn="just"/>
            <a:r>
              <a:rPr lang="en-US" sz="2000" b="1" dirty="0">
                <a:solidFill>
                  <a:srgbClr val="002060"/>
                </a:solidFill>
                <a:latin typeface="Cambria" panose="02040503050406030204" pitchFamily="18" charset="0"/>
                <a:ea typeface="Cambria" panose="02040503050406030204" pitchFamily="18" charset="0"/>
              </a:rPr>
              <a:t>Go to </a:t>
            </a:r>
            <a:r>
              <a:rPr lang="en-US" sz="2000" b="1" dirty="0" err="1">
                <a:solidFill>
                  <a:srgbClr val="002060"/>
                </a:solidFill>
                <a:latin typeface="Cambria" panose="02040503050406030204" pitchFamily="18" charset="0"/>
                <a:ea typeface="Cambria" panose="02040503050406030204" pitchFamily="18" charset="0"/>
              </a:rPr>
              <a:t>wb</a:t>
            </a:r>
            <a:r>
              <a:rPr lang="en-US" sz="2000" b="1" dirty="0">
                <a:solidFill>
                  <a:srgbClr val="002060"/>
                </a:solidFill>
                <a:latin typeface="Cambria" panose="02040503050406030204" pitchFamily="18" charset="0"/>
                <a:ea typeface="Cambria" panose="02040503050406030204" pitchFamily="18" charset="0"/>
              </a:rPr>
              <a:t>-tender portal “Tenders to be Opened” section and submit evaluation sheet in .PDF format and proceed for “Financial Evaluation”.</a:t>
            </a:r>
          </a:p>
          <a:p>
            <a:pPr algn="just"/>
            <a:r>
              <a:rPr lang="en-US" sz="2000" b="1" dirty="0">
                <a:solidFill>
                  <a:srgbClr val="002060"/>
                </a:solidFill>
                <a:latin typeface="Cambria" panose="02040503050406030204" pitchFamily="18" charset="0"/>
                <a:ea typeface="Cambria" panose="02040503050406030204" pitchFamily="18" charset="0"/>
              </a:rPr>
              <a:t>Go to “Financial Evaluation” section and select the respective NIT.  Now, select each bidder and put their quoted rates and ranks.</a:t>
            </a:r>
          </a:p>
          <a:p>
            <a:pPr algn="just"/>
            <a:r>
              <a:rPr lang="en-US" sz="2000" b="1" dirty="0">
                <a:solidFill>
                  <a:srgbClr val="002060"/>
                </a:solidFill>
                <a:latin typeface="Cambria" panose="02040503050406030204" pitchFamily="18" charset="0"/>
                <a:ea typeface="Cambria" panose="02040503050406030204" pitchFamily="18" charset="0"/>
              </a:rPr>
              <a:t>Evaluation sheet in .PDF  format to be uploaded and signed by DSC of the TIA and proceed for AOC.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a:solidFill>
            <a:schemeClr val="bg2">
              <a:lumMod val="75000"/>
            </a:schemeClr>
          </a:solidFill>
        </p:spPr>
        <p:txBody>
          <a:bodyPr>
            <a:normAutofit/>
          </a:bodyPr>
          <a:lstStyle/>
          <a:p>
            <a:pPr algn="ctr"/>
            <a:r>
              <a:rPr lang="en-US" sz="2800" b="1" dirty="0">
                <a:solidFill>
                  <a:srgbClr val="002060"/>
                </a:solidFill>
                <a:latin typeface="Cambria" pitchFamily="18" charset="0"/>
              </a:rPr>
              <a:t>Award of contract (AOC)</a:t>
            </a:r>
          </a:p>
        </p:txBody>
      </p:sp>
      <p:sp>
        <p:nvSpPr>
          <p:cNvPr id="2" name="Content Placeholder 1"/>
          <p:cNvSpPr>
            <a:spLocks noGrp="1"/>
          </p:cNvSpPr>
          <p:nvPr>
            <p:ph idx="1"/>
          </p:nvPr>
        </p:nvSpPr>
        <p:spPr>
          <a:xfrm>
            <a:off x="228600" y="1066800"/>
            <a:ext cx="8763000" cy="4267200"/>
          </a:xfrm>
        </p:spPr>
        <p:txBody>
          <a:bodyPr>
            <a:noAutofit/>
          </a:bodyPr>
          <a:lstStyle/>
          <a:p>
            <a:pPr algn="just"/>
            <a:r>
              <a:rPr lang="en-US" sz="2400" b="1" dirty="0">
                <a:solidFill>
                  <a:srgbClr val="002060"/>
                </a:solidFill>
                <a:latin typeface="Cambria" panose="02040503050406030204" pitchFamily="18" charset="0"/>
                <a:ea typeface="Cambria" panose="02040503050406030204" pitchFamily="18" charset="0"/>
              </a:rPr>
              <a:t>After Agreement with the Agency and submission of  the Performance Security, Go to “AOC” section of the </a:t>
            </a:r>
            <a:r>
              <a:rPr lang="en-US" sz="2400" b="1" dirty="0" err="1">
                <a:solidFill>
                  <a:srgbClr val="002060"/>
                </a:solidFill>
                <a:latin typeface="Cambria" panose="02040503050406030204" pitchFamily="18" charset="0"/>
                <a:ea typeface="Cambria" panose="02040503050406030204" pitchFamily="18" charset="0"/>
              </a:rPr>
              <a:t>wb</a:t>
            </a:r>
            <a:r>
              <a:rPr lang="en-US" sz="2400" b="1" dirty="0">
                <a:solidFill>
                  <a:srgbClr val="002060"/>
                </a:solidFill>
                <a:latin typeface="Cambria" panose="02040503050406030204" pitchFamily="18" charset="0"/>
                <a:ea typeface="Cambria" panose="02040503050406030204" pitchFamily="18" charset="0"/>
              </a:rPr>
              <a:t>-tender portal.</a:t>
            </a:r>
          </a:p>
          <a:p>
            <a:pPr algn="just"/>
            <a:r>
              <a:rPr lang="en-US" sz="2400" b="1" dirty="0">
                <a:solidFill>
                  <a:srgbClr val="002060"/>
                </a:solidFill>
                <a:latin typeface="Cambria" panose="02040503050406030204" pitchFamily="18" charset="0"/>
                <a:ea typeface="Cambria" panose="02040503050406030204" pitchFamily="18" charset="0"/>
              </a:rPr>
              <a:t>Select the NIT and proceed.</a:t>
            </a:r>
          </a:p>
          <a:p>
            <a:pPr algn="just"/>
            <a:r>
              <a:rPr lang="en-US" sz="2400" b="1" dirty="0">
                <a:solidFill>
                  <a:srgbClr val="002060"/>
                </a:solidFill>
                <a:latin typeface="Cambria" panose="02040503050406030204" pitchFamily="18" charset="0"/>
                <a:ea typeface="Cambria" panose="02040503050406030204" pitchFamily="18" charset="0"/>
              </a:rPr>
              <a:t>Contract Amount : Put “Work Order” value</a:t>
            </a:r>
          </a:p>
          <a:p>
            <a:pPr algn="just"/>
            <a:r>
              <a:rPr lang="en-US" sz="2400" b="1" dirty="0">
                <a:solidFill>
                  <a:srgbClr val="002060"/>
                </a:solidFill>
                <a:latin typeface="Cambria" panose="02040503050406030204" pitchFamily="18" charset="0"/>
                <a:ea typeface="Cambria" panose="02040503050406030204" pitchFamily="18" charset="0"/>
              </a:rPr>
              <a:t>Description : Work Order</a:t>
            </a:r>
          </a:p>
          <a:p>
            <a:pPr algn="just"/>
            <a:r>
              <a:rPr lang="en-US" sz="2400" b="1" dirty="0">
                <a:solidFill>
                  <a:srgbClr val="002060"/>
                </a:solidFill>
                <a:latin typeface="Cambria" panose="02040503050406030204" pitchFamily="18" charset="0"/>
                <a:ea typeface="Cambria" panose="02040503050406030204" pitchFamily="18" charset="0"/>
              </a:rPr>
              <a:t>Set Work Order date in the calendar. </a:t>
            </a:r>
          </a:p>
          <a:p>
            <a:pPr algn="just"/>
            <a:r>
              <a:rPr lang="en-US" sz="2400" b="1" dirty="0">
                <a:solidFill>
                  <a:srgbClr val="002060"/>
                </a:solidFill>
                <a:latin typeface="Cambria" panose="02040503050406030204" pitchFamily="18" charset="0"/>
                <a:ea typeface="Cambria" panose="02040503050406030204" pitchFamily="18" charset="0"/>
              </a:rPr>
              <a:t>Now reason for AOC to be written  beside L1 bidder box</a:t>
            </a:r>
          </a:p>
          <a:p>
            <a:pPr algn="just"/>
            <a:r>
              <a:rPr lang="en-US" sz="2400" b="1" dirty="0">
                <a:solidFill>
                  <a:srgbClr val="002060"/>
                </a:solidFill>
                <a:latin typeface="Cambria" panose="02040503050406030204" pitchFamily="18" charset="0"/>
                <a:ea typeface="Cambria" panose="02040503050406030204" pitchFamily="18" charset="0"/>
              </a:rPr>
              <a:t>Tick the L1 bidder and final submit for AOC</a:t>
            </a:r>
            <a:r>
              <a:rPr lang="en-US" sz="2400" b="1" dirty="0" smtClean="0">
                <a:solidFill>
                  <a:srgbClr val="00206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deposit </a:t>
            </a:r>
            <a:r>
              <a:rPr lang="en-US" sz="2800" b="1"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&amp; release of </a:t>
            </a:r>
            <a:r>
              <a:rPr lang="en-US" sz="2800" b="1" dirty="0">
                <a:ln w="0"/>
                <a:solidFill>
                  <a:srgbClr val="002060"/>
                </a:solidFill>
                <a:effectLst/>
                <a:latin typeface="Cambria" panose="02040503050406030204" pitchFamily="18" charset="0"/>
              </a:rPr>
              <a:t>PERFORMANCE SECURITY </a:t>
            </a:r>
          </a:p>
        </p:txBody>
      </p:sp>
      <p:sp>
        <p:nvSpPr>
          <p:cNvPr id="9" name="TextBox 8">
            <a:extLst>
              <a:ext uri="{FF2B5EF4-FFF2-40B4-BE49-F238E27FC236}">
                <a16:creationId xmlns="" xmlns:a16="http://schemas.microsoft.com/office/drawing/2014/main" id="{FF081713-E3E0-AA97-D0CA-023C52F5C204}"/>
              </a:ext>
            </a:extLst>
          </p:cNvPr>
          <p:cNvSpPr txBox="1"/>
          <p:nvPr/>
        </p:nvSpPr>
        <p:spPr>
          <a:xfrm>
            <a:off x="228600" y="1143000"/>
            <a:ext cx="8610600" cy="4401205"/>
          </a:xfrm>
          <a:prstGeom prst="rect">
            <a:avLst/>
          </a:prstGeom>
          <a:noFill/>
        </p:spPr>
        <p:txBody>
          <a:bodyPr wrap="square">
            <a:spAutoFit/>
          </a:bodyPr>
          <a:lstStyle/>
          <a:p>
            <a:pPr marL="514350" indent="-514350" algn="just"/>
            <a:r>
              <a:rPr lang="en-US" sz="2000" b="1" dirty="0">
                <a:solidFill>
                  <a:srgbClr val="000000"/>
                </a:solidFill>
                <a:effectLst/>
                <a:latin typeface="Cambria" panose="02040503050406030204" pitchFamily="18" charset="0"/>
                <a:ea typeface="Cambria" panose="02040503050406030204" pitchFamily="18" charset="0"/>
              </a:rPr>
              <a:t>          </a:t>
            </a:r>
            <a:r>
              <a:rPr lang="en-US" sz="2000" b="1" dirty="0">
                <a:solidFill>
                  <a:srgbClr val="C00000"/>
                </a:solidFill>
                <a:effectLst/>
                <a:latin typeface="Cambria" panose="02040503050406030204" pitchFamily="18" charset="0"/>
                <a:ea typeface="Cambria" panose="02040503050406030204" pitchFamily="18" charset="0"/>
              </a:rPr>
              <a:t>Deposit :- </a:t>
            </a:r>
            <a:r>
              <a:rPr lang="en-US" sz="2000" b="1" dirty="0">
                <a:solidFill>
                  <a:srgbClr val="000000"/>
                </a:solidFill>
                <a:effectLst/>
                <a:latin typeface="Cambria" panose="02040503050406030204" pitchFamily="18" charset="0"/>
                <a:ea typeface="Cambria" panose="02040503050406030204" pitchFamily="18" charset="0"/>
              </a:rPr>
              <a:t>Within 15 days of receiving letter of acceptance, the successful bidder shall deliver to the Executive Engineer (Employer) the performance security (either a bank guarantee or a bank draft in favor of the Employer) for an amount equivalent of 3% of the contract price. </a:t>
            </a:r>
            <a:r>
              <a:rPr lang="en-US" sz="2000" b="1" dirty="0">
                <a:effectLst/>
                <a:latin typeface="Cambria" panose="02040503050406030204" pitchFamily="18" charset="0"/>
                <a:ea typeface="Cambria" panose="02040503050406030204" pitchFamily="18" charset="0"/>
              </a:rPr>
              <a:t>The Performance Security shall be valid until a date 28 days after the date of issue of the Certificate of Completion. </a:t>
            </a:r>
            <a:r>
              <a:rPr lang="en-US" sz="2000" b="1" dirty="0">
                <a:solidFill>
                  <a:srgbClr val="000000"/>
                </a:solidFill>
                <a:effectLst/>
                <a:latin typeface="Cambria" panose="02040503050406030204" pitchFamily="18" charset="0"/>
                <a:ea typeface="Cambria" panose="02040503050406030204" pitchFamily="18" charset="0"/>
              </a:rPr>
              <a:t>Failure of the successful Bidder to furnish performance security and sign the agreement within the period stipulated shall constitute sufficient grounds for annulment of award and forfeiture of the Bid Security, in which case the Employer may make the award to the Bidder offering the next Most Advantageous Bid or issue a new RFB</a:t>
            </a:r>
            <a:r>
              <a:rPr lang="en-US" sz="2000" b="1" dirty="0" smtClean="0">
                <a:solidFill>
                  <a:srgbClr val="000000"/>
                </a:solidFill>
                <a:effectLst/>
                <a:latin typeface="Cambria" panose="02040503050406030204" pitchFamily="18" charset="0"/>
                <a:ea typeface="Cambria" panose="02040503050406030204" pitchFamily="18" charset="0"/>
              </a:rPr>
              <a:t>.</a:t>
            </a:r>
          </a:p>
          <a:p>
            <a:pPr marL="514350" indent="-514350" algn="just"/>
            <a:endParaRPr lang="en-US" sz="2000" b="1" dirty="0">
              <a:solidFill>
                <a:srgbClr val="000000"/>
              </a:solidFill>
              <a:effectLst/>
              <a:latin typeface="Cambria" panose="02040503050406030204" pitchFamily="18" charset="0"/>
              <a:ea typeface="Cambria" panose="02040503050406030204" pitchFamily="18" charset="0"/>
            </a:endParaRPr>
          </a:p>
          <a:p>
            <a:pPr marL="514350" indent="-514350" algn="just"/>
            <a:r>
              <a:rPr lang="en-US" sz="2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Release : -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The Performance Security </a:t>
            </a: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 will be discharged </a:t>
            </a: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after </a:t>
            </a: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completion of Works .</a:t>
            </a:r>
          </a:p>
        </p:txBody>
      </p:sp>
    </p:spTree>
    <p:extLst>
      <p:ext uri="{BB962C8B-B14F-4D97-AF65-F5344CB8AC3E}">
        <p14:creationId xmlns:p14="http://schemas.microsoft.com/office/powerpoint/2010/main" xmlns="" val="309169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AE668-58E1-3EB5-25AE-E9566AD229EF}"/>
              </a:ext>
            </a:extLst>
          </p:cNvPr>
          <p:cNvSpPr>
            <a:spLocks noGrp="1"/>
          </p:cNvSpPr>
          <p:nvPr>
            <p:ph type="title"/>
          </p:nvPr>
        </p:nvSpPr>
        <p:spPr>
          <a:xfrm>
            <a:off x="0" y="1"/>
            <a:ext cx="9144000" cy="1066799"/>
          </a:xfrm>
          <a:solidFill>
            <a:schemeClr val="bg2">
              <a:lumMod val="75000"/>
            </a:schemeClr>
          </a:solidFill>
        </p:spPr>
        <p:txBody>
          <a:bodyPr>
            <a:normAutofit/>
          </a:bodyPr>
          <a:lstStyle/>
          <a:p>
            <a:pPr algn="ctr"/>
            <a:r>
              <a:rPr lang="en-US"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DATA ENTRY IN TENDER GOOGLE </a:t>
            </a:r>
            <a:r>
              <a:rPr lang="en-US" sz="2800" b="1" cap="none" dirty="0" smtClean="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SHEET -1</a:t>
            </a:r>
            <a:endParaRPr lang="en-IN"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 xmlns:a16="http://schemas.microsoft.com/office/drawing/2014/main" id="{D60E63F4-4DD5-57D7-8046-A6CC966F362C}"/>
              </a:ext>
            </a:extLst>
          </p:cNvPr>
          <p:cNvSpPr>
            <a:spLocks noGrp="1"/>
          </p:cNvSpPr>
          <p:nvPr>
            <p:ph idx="1"/>
          </p:nvPr>
        </p:nvSpPr>
        <p:spPr>
          <a:xfrm>
            <a:off x="0" y="1066800"/>
            <a:ext cx="9144000" cy="5791200"/>
          </a:xfrm>
        </p:spPr>
        <p:txBody>
          <a:bodyPr>
            <a:normAutofit/>
          </a:bodyPr>
          <a:lstStyle/>
          <a:p>
            <a:pPr>
              <a:buFont typeface="Wingdings" pitchFamily="2" charset="2"/>
              <a:buChar char="v"/>
            </a:pPr>
            <a:r>
              <a:rPr lang="en-US" sz="2400" b="1" dirty="0" err="1">
                <a:solidFill>
                  <a:srgbClr val="C00000"/>
                </a:solidFill>
                <a:latin typeface="Cambria" panose="02040503050406030204" pitchFamily="18" charset="0"/>
                <a:ea typeface="Cambria" panose="02040503050406030204" pitchFamily="18" charset="0"/>
              </a:rPr>
              <a:t>Sl</a:t>
            </a:r>
            <a:r>
              <a:rPr lang="en-US" sz="2400" b="1" dirty="0">
                <a:solidFill>
                  <a:srgbClr val="C00000"/>
                </a:solidFill>
                <a:latin typeface="Cambria" panose="02040503050406030204" pitchFamily="18" charset="0"/>
                <a:ea typeface="Cambria" panose="02040503050406030204" pitchFamily="18" charset="0"/>
              </a:rPr>
              <a:t> no - </a:t>
            </a:r>
            <a:r>
              <a:rPr lang="en-US" sz="2400" b="1" dirty="0">
                <a:latin typeface="Cambria" panose="02040503050406030204" pitchFamily="18" charset="0"/>
                <a:ea typeface="Cambria" panose="02040503050406030204" pitchFamily="18" charset="0"/>
              </a:rPr>
              <a:t>Put Integer number serially starting from 1 for each Financial Year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Financial Year -  </a:t>
            </a:r>
            <a:r>
              <a:rPr lang="en-US" sz="2400" b="1" dirty="0">
                <a:latin typeface="Cambria" panose="02040503050406030204" pitchFamily="18" charset="0"/>
                <a:ea typeface="Cambria" panose="02040503050406030204" pitchFamily="18" charset="0"/>
              </a:rPr>
              <a:t>Select From Drop Down List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Name of DPMU /Division - </a:t>
            </a:r>
            <a:r>
              <a:rPr lang="en-US" sz="2400" b="1" dirty="0">
                <a:latin typeface="Cambria" panose="02040503050406030204" pitchFamily="18" charset="0"/>
                <a:ea typeface="Cambria" panose="02040503050406030204" pitchFamily="18" charset="0"/>
              </a:rPr>
              <a:t>Select From Drop Down List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Step Package No -  </a:t>
            </a:r>
            <a:r>
              <a:rPr lang="en-US" sz="2400" b="1" dirty="0">
                <a:latin typeface="Cambria" panose="02040503050406030204" pitchFamily="18" charset="0"/>
                <a:ea typeface="Cambria" panose="02040503050406030204" pitchFamily="18" charset="0"/>
              </a:rPr>
              <a:t>Type approved STEP Package No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Name of Works -  </a:t>
            </a:r>
            <a:r>
              <a:rPr lang="en-US" sz="2400" b="1" dirty="0">
                <a:latin typeface="Cambria" panose="02040503050406030204" pitchFamily="18" charset="0"/>
                <a:ea typeface="Cambria" panose="02040503050406030204" pitchFamily="18" charset="0"/>
              </a:rPr>
              <a:t>Type brief description of tender Title (It should be </a:t>
            </a:r>
            <a:r>
              <a:rPr lang="en-US" sz="2400" b="1" dirty="0" smtClean="0">
                <a:solidFill>
                  <a:srgbClr val="92D050"/>
                </a:solidFill>
                <a:latin typeface="Cambria" panose="02040503050406030204" pitchFamily="18" charset="0"/>
                <a:ea typeface="Cambria" panose="02040503050406030204" pitchFamily="18" charset="0"/>
              </a:rPr>
              <a:t>of</a:t>
            </a:r>
            <a:r>
              <a:rPr lang="en-US" sz="2400" b="1" dirty="0" smtClean="0">
                <a:latin typeface="Cambria" panose="02040503050406030204" pitchFamily="18" charset="0"/>
                <a:ea typeface="Cambria" panose="02040503050406030204" pitchFamily="18" charset="0"/>
              </a:rPr>
              <a:t> short </a:t>
            </a:r>
            <a:r>
              <a:rPr lang="en-US" sz="2400" b="1" dirty="0">
                <a:latin typeface="Cambria" panose="02040503050406030204" pitchFamily="18" charset="0"/>
                <a:ea typeface="Cambria" panose="02040503050406030204" pitchFamily="18" charset="0"/>
              </a:rPr>
              <a:t>length)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Bid Reference No - </a:t>
            </a:r>
            <a:r>
              <a:rPr lang="en-US" sz="2400" b="1" dirty="0">
                <a:latin typeface="Cambria" panose="02040503050406030204" pitchFamily="18" charset="0"/>
                <a:ea typeface="Cambria" panose="02040503050406030204" pitchFamily="18" charset="0"/>
              </a:rPr>
              <a:t>Type bid reference No As per </a:t>
            </a:r>
            <a:r>
              <a:rPr lang="en-US" sz="2400" b="1" dirty="0" smtClean="0">
                <a:latin typeface="Cambria" panose="02040503050406030204" pitchFamily="18" charset="0"/>
                <a:ea typeface="Cambria" panose="02040503050406030204" pitchFamily="18" charset="0"/>
              </a:rPr>
              <a:t>E-tender</a:t>
            </a:r>
            <a:r>
              <a:rPr lang="en-US" sz="2400" b="1" dirty="0">
                <a:latin typeface="Cambria" panose="02040503050406030204" pitchFamily="18" charset="0"/>
                <a:ea typeface="Cambria" panose="02040503050406030204" pitchFamily="18" charset="0"/>
              </a:rPr>
              <a:t>.</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 Type of Scheme / Non Scheme-  </a:t>
            </a:r>
            <a:r>
              <a:rPr lang="en-US" sz="2400" b="1" dirty="0">
                <a:latin typeface="Cambria" panose="02040503050406030204" pitchFamily="18" charset="0"/>
                <a:ea typeface="Cambria" panose="02040503050406030204" pitchFamily="18" charset="0"/>
              </a:rPr>
              <a:t>Select From Drop Down List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Name of the Scheme -  </a:t>
            </a:r>
            <a:r>
              <a:rPr lang="en-US" sz="2400" b="1" dirty="0">
                <a:latin typeface="Cambria" panose="02040503050406030204" pitchFamily="18" charset="0"/>
                <a:ea typeface="Cambria" panose="02040503050406030204" pitchFamily="18" charset="0"/>
              </a:rPr>
              <a:t>Type Scheme Name as </a:t>
            </a:r>
            <a:r>
              <a:rPr lang="en-US" sz="2400" b="1" dirty="0" smtClean="0">
                <a:latin typeface="Cambria" panose="02040503050406030204" pitchFamily="18" charset="0"/>
                <a:ea typeface="Cambria" panose="02040503050406030204" pitchFamily="18" charset="0"/>
              </a:rPr>
              <a:t>Approved.</a:t>
            </a:r>
            <a:endParaRPr lang="en-US" sz="2400" b="1" dirty="0">
              <a:latin typeface="Cambria" panose="02040503050406030204" pitchFamily="18" charset="0"/>
              <a:ea typeface="Cambria" panose="02040503050406030204" pitchFamily="18" charset="0"/>
            </a:endParaRP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Scheme Cluster No - </a:t>
            </a:r>
            <a:r>
              <a:rPr lang="en-US" sz="2400" b="1" dirty="0">
                <a:latin typeface="Cambria" panose="02040503050406030204" pitchFamily="18" charset="0"/>
                <a:ea typeface="Cambria" panose="02040503050406030204" pitchFamily="18" charset="0"/>
              </a:rPr>
              <a:t>(District/</a:t>
            </a:r>
            <a:r>
              <a:rPr lang="en-US" sz="2400" b="1" dirty="0" err="1">
                <a:latin typeface="Cambria" panose="02040503050406030204" pitchFamily="18" charset="0"/>
                <a:ea typeface="Cambria" panose="02040503050406030204" pitchFamily="18" charset="0"/>
              </a:rPr>
              <a:t>Nsc</a:t>
            </a:r>
            <a:r>
              <a:rPr lang="en-US" sz="2400" b="1" dirty="0">
                <a:latin typeface="Cambria" panose="02040503050406030204" pitchFamily="18" charset="0"/>
                <a:ea typeface="Cambria" panose="02040503050406030204" pitchFamily="18" charset="0"/>
              </a:rPr>
              <a:t>/1,2,3.. or District /Esc/1,2,3...) Type Integer No.</a:t>
            </a:r>
          </a:p>
        </p:txBody>
      </p:sp>
    </p:spTree>
    <p:extLst>
      <p:ext uri="{BB962C8B-B14F-4D97-AF65-F5344CB8AC3E}">
        <p14:creationId xmlns:p14="http://schemas.microsoft.com/office/powerpoint/2010/main" xmlns="" val="4246409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Deduction  </a:t>
            </a:r>
            <a:r>
              <a:rPr lang="en-US" sz="2800" b="1"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&amp; release of </a:t>
            </a:r>
            <a:r>
              <a:rPr lang="en-US" sz="2800" b="1" dirty="0" smtClean="0">
                <a:ln w="0"/>
                <a:solidFill>
                  <a:srgbClr val="002060"/>
                </a:solidFill>
                <a:effectLst/>
                <a:latin typeface="Cambria" panose="02040503050406030204" pitchFamily="18" charset="0"/>
              </a:rPr>
              <a:t>retention money</a:t>
            </a:r>
            <a:endParaRPr lang="en-US" sz="2800" b="1" dirty="0">
              <a:ln w="0"/>
              <a:solidFill>
                <a:srgbClr val="002060"/>
              </a:solidFill>
              <a:effectLst/>
              <a:latin typeface="Cambria" panose="02040503050406030204" pitchFamily="18" charset="0"/>
            </a:endParaRPr>
          </a:p>
        </p:txBody>
      </p:sp>
      <p:sp>
        <p:nvSpPr>
          <p:cNvPr id="9" name="TextBox 8">
            <a:extLst>
              <a:ext uri="{FF2B5EF4-FFF2-40B4-BE49-F238E27FC236}">
                <a16:creationId xmlns="" xmlns:a16="http://schemas.microsoft.com/office/drawing/2014/main" id="{FF081713-E3E0-AA97-D0CA-023C52F5C204}"/>
              </a:ext>
            </a:extLst>
          </p:cNvPr>
          <p:cNvSpPr txBox="1"/>
          <p:nvPr/>
        </p:nvSpPr>
        <p:spPr>
          <a:xfrm>
            <a:off x="228600" y="1371600"/>
            <a:ext cx="8686800" cy="5078313"/>
          </a:xfrm>
          <a:prstGeom prst="rect">
            <a:avLst/>
          </a:prstGeom>
          <a:noFill/>
        </p:spPr>
        <p:txBody>
          <a:bodyPr wrap="square">
            <a:spAutoFit/>
          </a:bodyPr>
          <a:lstStyle/>
          <a:p>
            <a:pPr marL="514350" indent="-514350" algn="just"/>
            <a:r>
              <a:rPr lang="en-US" sz="2000" b="1" dirty="0">
                <a:effectLst/>
                <a:latin typeface="Cambria" panose="02040503050406030204" pitchFamily="18" charset="0"/>
                <a:ea typeface="Cambria" panose="02040503050406030204" pitchFamily="18" charset="0"/>
              </a:rPr>
              <a:t>          </a:t>
            </a:r>
            <a:r>
              <a:rPr lang="en-US" sz="2000" b="1" dirty="0" smtClean="0">
                <a:effectLst/>
                <a:latin typeface="Cambria" pitchFamily="18" charset="0"/>
                <a:ea typeface="Cambria" pitchFamily="18" charset="0"/>
              </a:rPr>
              <a:t>Retention </a:t>
            </a:r>
            <a:r>
              <a:rPr lang="en-US" sz="2000" b="1" dirty="0">
                <a:effectLst/>
                <a:latin typeface="Cambria" pitchFamily="18" charset="0"/>
                <a:ea typeface="Cambria" pitchFamily="18" charset="0"/>
              </a:rPr>
              <a:t>:- </a:t>
            </a:r>
            <a:r>
              <a:rPr lang="en-US" sz="2000" b="1" dirty="0" smtClean="0">
                <a:latin typeface="Cambria" pitchFamily="18" charset="0"/>
                <a:ea typeface="Cambria" pitchFamily="18" charset="0"/>
              </a:rPr>
              <a:t>The Employer shall retain (Retention Money) 6% of the amount from each payment to the Contractor .</a:t>
            </a:r>
          </a:p>
          <a:p>
            <a:pPr marL="514350" indent="-514350" algn="just"/>
            <a:r>
              <a:rPr lang="en-US" sz="2000" b="1" dirty="0">
                <a:latin typeface="Cambria" pitchFamily="18" charset="0"/>
                <a:ea typeface="Cambria" pitchFamily="18" charset="0"/>
              </a:rPr>
              <a:t>        Release :- Half of the amount retained shall be repaid upon completion of the works, and other half shall be repaid when the Defects Liability Period has passed and the Engineer has certified that all Defects notified to the Contractor before the end of this period have been corrected for the Works of CD, </a:t>
            </a:r>
            <a:r>
              <a:rPr lang="en-US" sz="2000" b="1" dirty="0" err="1">
                <a:latin typeface="Cambria" pitchFamily="18" charset="0"/>
                <a:ea typeface="Cambria" pitchFamily="18" charset="0"/>
              </a:rPr>
              <a:t>Jhora</a:t>
            </a:r>
            <a:r>
              <a:rPr lang="en-US" sz="2000" b="1" dirty="0">
                <a:latin typeface="Cambria" pitchFamily="18" charset="0"/>
                <a:ea typeface="Cambria" pitchFamily="18" charset="0"/>
              </a:rPr>
              <a:t> WMS, WDS Canal and WDS.  </a:t>
            </a:r>
            <a:endParaRPr lang="en-US" sz="2000" b="1" dirty="0" smtClean="0">
              <a:latin typeface="Cambria" pitchFamily="18" charset="0"/>
              <a:ea typeface="Cambria" pitchFamily="18" charset="0"/>
            </a:endParaRPr>
          </a:p>
          <a:p>
            <a:pPr marL="514350" indent="-514350" algn="just"/>
            <a:r>
              <a:rPr lang="en-US" sz="2000" b="1" dirty="0" smtClean="0">
                <a:latin typeface="Cambria" pitchFamily="18" charset="0"/>
                <a:ea typeface="Cambria" pitchFamily="18" charset="0"/>
              </a:rPr>
              <a:t> </a:t>
            </a:r>
            <a:r>
              <a:rPr lang="en-US" sz="2000" b="1" dirty="0" smtClean="0">
                <a:latin typeface="Cambria" pitchFamily="18" charset="0"/>
                <a:ea typeface="Cambria" pitchFamily="18" charset="0"/>
              </a:rPr>
              <a:t>        </a:t>
            </a:r>
            <a:r>
              <a:rPr lang="en-US" sz="2000" b="1" dirty="0" smtClean="0">
                <a:latin typeface="Cambria" pitchFamily="18" charset="0"/>
                <a:ea typeface="Cambria" pitchFamily="18" charset="0"/>
              </a:rPr>
              <a:t>For </a:t>
            </a:r>
            <a:r>
              <a:rPr lang="en-US" sz="2000" b="1" dirty="0">
                <a:latin typeface="Cambria" pitchFamily="18" charset="0"/>
                <a:ea typeface="Cambria" pitchFamily="18" charset="0"/>
              </a:rPr>
              <a:t>Brick PDW Solar, Ring PDW Solar and Solar TW , 6% Retention money will be released after One Year successful operation of Works Part. (Defect liability Period) and 6% Retention money will be released after One Year successful operation of Solar Panels (Defect liability Period) </a:t>
            </a:r>
            <a:endParaRPr lang="en-IN" sz="2000" b="1" dirty="0">
              <a:latin typeface="Cambria" pitchFamily="18" charset="0"/>
              <a:ea typeface="Cambria" pitchFamily="18" charset="0"/>
            </a:endParaRPr>
          </a:p>
          <a:p>
            <a:pPr marL="514350" indent="-514350" algn="just"/>
            <a:endParaRPr lang="en-US" sz="2400" b="1" dirty="0" smtClean="0">
              <a:effectLst/>
              <a:latin typeface="Cambria" pitchFamily="18" charset="0"/>
              <a:ea typeface="Cambria" pitchFamily="18" charset="0"/>
            </a:endParaRPr>
          </a:p>
          <a:p>
            <a:pPr marL="514350" indent="-514350" algn="just"/>
            <a:endParaRPr lang="en-US" sz="2000" b="1" dirty="0">
              <a:solidFill>
                <a:srgbClr val="000000"/>
              </a:solidFill>
              <a:effectLst/>
              <a:latin typeface="Cambria" panose="02040503050406030204" pitchFamily="18" charset="0"/>
              <a:ea typeface="Cambria" panose="02040503050406030204" pitchFamily="18" charset="0"/>
            </a:endParaRPr>
          </a:p>
          <a:p>
            <a:pPr marL="514350" indent="-514350" algn="just"/>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a:t>
            </a:r>
            <a:endParaRPr lang="en-IN" sz="20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91694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75000"/>
            </a:schemeClr>
          </a:solid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defect </a:t>
            </a:r>
            <a:r>
              <a:rPr lang="en-US" sz="2400" b="1"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liability </a:t>
            </a:r>
            <a:r>
              <a:rPr lang="en-US" sz="2800" b="1"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period</a:t>
            </a:r>
            <a:r>
              <a:rPr lang="en-US" sz="2400" b="1"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 and comprehensive maintenance </a:t>
            </a:r>
            <a:endParaRPr lang="en-US" sz="2400" b="1" dirty="0">
              <a:ln w="0"/>
              <a:solidFill>
                <a:srgbClr val="002060"/>
              </a:solidFill>
              <a:effectLst/>
              <a:latin typeface="Cambria" panose="02040503050406030204" pitchFamily="18" charset="0"/>
            </a:endParaRPr>
          </a:p>
        </p:txBody>
      </p:sp>
      <p:sp>
        <p:nvSpPr>
          <p:cNvPr id="4" name="TextBox 3">
            <a:extLst>
              <a:ext uri="{FF2B5EF4-FFF2-40B4-BE49-F238E27FC236}">
                <a16:creationId xmlns="" xmlns:a16="http://schemas.microsoft.com/office/drawing/2014/main" id="{D5EAB83F-42EA-BEB1-A04C-6202C4F94448}"/>
              </a:ext>
            </a:extLst>
          </p:cNvPr>
          <p:cNvSpPr txBox="1"/>
          <p:nvPr/>
        </p:nvSpPr>
        <p:spPr>
          <a:xfrm>
            <a:off x="0" y="1524000"/>
            <a:ext cx="8991600" cy="3416320"/>
          </a:xfrm>
          <a:prstGeom prst="rect">
            <a:avLst/>
          </a:prstGeom>
          <a:noFill/>
        </p:spPr>
        <p:txBody>
          <a:bodyPr wrap="square">
            <a:spAutoFit/>
          </a:bodyPr>
          <a:lstStyle/>
          <a:p>
            <a:pPr marL="514350" indent="-514350" algn="just"/>
            <a:r>
              <a:rPr lang="en-US" sz="2400" b="1" dirty="0">
                <a:solidFill>
                  <a:srgbClr val="C00000"/>
                </a:solidFill>
                <a:effectLst/>
                <a:latin typeface="Cambria" panose="02040503050406030204" pitchFamily="18" charset="0"/>
                <a:ea typeface="Times New Roman" panose="02020603050405020304" pitchFamily="18" charset="0"/>
              </a:rPr>
              <a:t>          Defects Liability Period :- </a:t>
            </a:r>
            <a:r>
              <a:rPr lang="en-US" sz="2400" b="1" dirty="0">
                <a:effectLst/>
                <a:latin typeface="Cambria" panose="02040503050406030204" pitchFamily="18" charset="0"/>
                <a:ea typeface="Times New Roman" panose="02020603050405020304" pitchFamily="18" charset="0"/>
              </a:rPr>
              <a:t>The “Defects Liability Period” for the work is </a:t>
            </a:r>
            <a:r>
              <a:rPr lang="en-US" sz="2400" b="1" dirty="0">
                <a:solidFill>
                  <a:srgbClr val="000000"/>
                </a:solidFill>
                <a:effectLst/>
                <a:latin typeface="Cambria" panose="02040503050406030204" pitchFamily="18" charset="0"/>
                <a:ea typeface="Times New Roman" panose="02020603050405020304" pitchFamily="18" charset="0"/>
              </a:rPr>
              <a:t>12 (Twelve)</a:t>
            </a:r>
            <a:r>
              <a:rPr lang="en-US" sz="2400" b="1" dirty="0">
                <a:effectLst/>
                <a:latin typeface="Cambria" panose="02040503050406030204" pitchFamily="18" charset="0"/>
                <a:ea typeface="Times New Roman" panose="02020603050405020304" pitchFamily="18" charset="0"/>
              </a:rPr>
              <a:t> months from the date of taking over possession or one full monsoon season whichever occurs later. During this period, the contractor will be responsible for rectifying any defects in construction free of cost to the Employer. </a:t>
            </a:r>
            <a:endParaRPr lang="en-US" sz="2400" b="1" dirty="0" smtClean="0">
              <a:effectLst/>
              <a:latin typeface="Cambria" panose="02040503050406030204" pitchFamily="18" charset="0"/>
              <a:ea typeface="Times New Roman" panose="02020603050405020304" pitchFamily="18" charset="0"/>
            </a:endParaRPr>
          </a:p>
          <a:p>
            <a:pPr marL="514350" indent="-514350" algn="just"/>
            <a:r>
              <a:rPr lang="en-US" sz="2400" b="1" dirty="0" smtClean="0">
                <a:latin typeface="Cambria" panose="02040503050406030204" pitchFamily="18" charset="0"/>
                <a:ea typeface="Times New Roman" panose="02020603050405020304" pitchFamily="18" charset="0"/>
              </a:rPr>
              <a:t>       </a:t>
            </a:r>
            <a:r>
              <a:rPr lang="en-US" sz="2400" b="1" dirty="0" smtClean="0">
                <a:solidFill>
                  <a:srgbClr val="C00000"/>
                </a:solidFill>
                <a:latin typeface="Cambria" panose="02040503050406030204" pitchFamily="18" charset="0"/>
                <a:ea typeface="Times New Roman" panose="02020603050405020304" pitchFamily="18" charset="0"/>
              </a:rPr>
              <a:t>Comprehensive maintenance :-  </a:t>
            </a:r>
            <a:r>
              <a:rPr lang="en-US" sz="2400" b="1" dirty="0" smtClean="0">
                <a:latin typeface="Cambria" panose="02040503050406030204" pitchFamily="18" charset="0"/>
                <a:ea typeface="Times New Roman" panose="02020603050405020304" pitchFamily="18" charset="0"/>
              </a:rPr>
              <a:t>The solar operated schemes such as TW (Solar), PDW (Solar) and Solar Pump Installation have 5 yrs. Comprehensive maintenance .</a:t>
            </a:r>
            <a:endParaRPr lang="en-IN"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12978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89"/>
            <a:ext cx="9144000" cy="1032509"/>
          </a:xfrm>
          <a:solidFill>
            <a:schemeClr val="bg2">
              <a:lumMod val="75000"/>
            </a:schemeClr>
          </a:solidFill>
        </p:spPr>
        <p:txBody>
          <a:bodyPr>
            <a:normAutofit/>
          </a:bodyPr>
          <a:lstStyle/>
          <a:p>
            <a:pPr algn="ctr"/>
            <a:r>
              <a:rPr lang="en-US" sz="2800" b="1" dirty="0">
                <a:solidFill>
                  <a:srgbClr val="002060"/>
                </a:solidFill>
                <a:latin typeface="Cambria" pitchFamily="18" charset="0"/>
              </a:rPr>
              <a:t>TENDER REGISTERS</a:t>
            </a:r>
          </a:p>
        </p:txBody>
      </p:sp>
      <p:sp>
        <p:nvSpPr>
          <p:cNvPr id="3" name="Content Placeholder 2"/>
          <p:cNvSpPr>
            <a:spLocks noGrp="1"/>
          </p:cNvSpPr>
          <p:nvPr>
            <p:ph idx="1"/>
          </p:nvPr>
        </p:nvSpPr>
        <p:spPr>
          <a:xfrm>
            <a:off x="0" y="1295400"/>
            <a:ext cx="9144000" cy="4343399"/>
          </a:xfrm>
        </p:spPr>
        <p:txBody>
          <a:bodyPr>
            <a:noAutofit/>
          </a:bodyPr>
          <a:lstStyle/>
          <a:p>
            <a:pPr>
              <a:buNone/>
            </a:pPr>
            <a:r>
              <a:rPr lang="en-US" sz="2400" b="1" dirty="0" smtClean="0">
                <a:solidFill>
                  <a:srgbClr val="002060"/>
                </a:solidFill>
                <a:latin typeface="Cambria" panose="02040503050406030204" pitchFamily="18" charset="0"/>
                <a:ea typeface="Cambria" panose="02040503050406030204" pitchFamily="18" charset="0"/>
              </a:rPr>
              <a:t>    Minimum 5 </a:t>
            </a:r>
            <a:r>
              <a:rPr lang="en-US" sz="2400" b="1" dirty="0">
                <a:solidFill>
                  <a:srgbClr val="002060"/>
                </a:solidFill>
                <a:latin typeface="Cambria" panose="02040503050406030204" pitchFamily="18" charset="0"/>
                <a:ea typeface="Cambria" panose="02040503050406030204" pitchFamily="18" charset="0"/>
              </a:rPr>
              <a:t>Nos. Registers to be maintained for procurement related works: </a:t>
            </a:r>
            <a:endParaRPr lang="en-US" sz="2400" b="1" dirty="0" smtClean="0">
              <a:solidFill>
                <a:srgbClr val="002060"/>
              </a:solidFill>
              <a:latin typeface="Cambria" panose="02040503050406030204" pitchFamily="18" charset="0"/>
              <a:ea typeface="Cambria" panose="02040503050406030204" pitchFamily="18" charset="0"/>
            </a:endParaRPr>
          </a:p>
          <a:p>
            <a:pPr>
              <a:buNone/>
            </a:pPr>
            <a:r>
              <a:rPr lang="en-US" sz="2400" b="1" dirty="0" smtClean="0">
                <a:solidFill>
                  <a:srgbClr val="002060"/>
                </a:solidFill>
                <a:latin typeface="Cambria" panose="02040503050406030204" pitchFamily="18" charset="0"/>
                <a:ea typeface="Cambria" panose="02040503050406030204" pitchFamily="18" charset="0"/>
              </a:rPr>
              <a:t>     1) Bid Security money deposit and released  Register</a:t>
            </a:r>
            <a:endParaRPr lang="en-US" sz="2400" b="1" dirty="0">
              <a:solidFill>
                <a:srgbClr val="002060"/>
              </a:solidFill>
              <a:latin typeface="Cambria" panose="02040503050406030204" pitchFamily="18" charset="0"/>
              <a:ea typeface="Cambria" panose="02040503050406030204" pitchFamily="18" charset="0"/>
            </a:endParaRPr>
          </a:p>
          <a:p>
            <a:pPr>
              <a:buNone/>
            </a:pPr>
            <a:r>
              <a:rPr lang="en-US" sz="2400" b="1" dirty="0" smtClean="0">
                <a:solidFill>
                  <a:srgbClr val="002060"/>
                </a:solidFill>
                <a:latin typeface="Cambria" panose="02040503050406030204" pitchFamily="18" charset="0"/>
                <a:ea typeface="Cambria" panose="02040503050406030204" pitchFamily="18" charset="0"/>
              </a:rPr>
              <a:t>     2) </a:t>
            </a:r>
            <a:r>
              <a:rPr lang="en-US" sz="2400" b="1" dirty="0">
                <a:solidFill>
                  <a:srgbClr val="002060"/>
                </a:solidFill>
                <a:latin typeface="Cambria" panose="02040503050406030204" pitchFamily="18" charset="0"/>
                <a:ea typeface="Cambria" panose="02040503050406030204" pitchFamily="18" charset="0"/>
              </a:rPr>
              <a:t>Scheme Cluster Register.</a:t>
            </a:r>
          </a:p>
          <a:p>
            <a:pPr>
              <a:buNone/>
            </a:pPr>
            <a:r>
              <a:rPr lang="en-US" sz="2400" b="1" dirty="0">
                <a:solidFill>
                  <a:srgbClr val="002060"/>
                </a:solidFill>
                <a:latin typeface="Cambria" panose="02040503050406030204" pitchFamily="18" charset="0"/>
                <a:ea typeface="Cambria" panose="02040503050406030204" pitchFamily="18" charset="0"/>
              </a:rPr>
              <a:t>     </a:t>
            </a:r>
            <a:r>
              <a:rPr lang="en-US" sz="2400" b="1" dirty="0" smtClean="0">
                <a:solidFill>
                  <a:srgbClr val="002060"/>
                </a:solidFill>
                <a:latin typeface="Cambria" panose="02040503050406030204" pitchFamily="18" charset="0"/>
                <a:ea typeface="Cambria" panose="02040503050406030204" pitchFamily="18" charset="0"/>
              </a:rPr>
              <a:t>3) </a:t>
            </a:r>
            <a:r>
              <a:rPr lang="en-US" sz="2400" b="1" dirty="0">
                <a:solidFill>
                  <a:srgbClr val="002060"/>
                </a:solidFill>
                <a:latin typeface="Cambria" panose="02040503050406030204" pitchFamily="18" charset="0"/>
                <a:ea typeface="Cambria" panose="02040503050406030204" pitchFamily="18" charset="0"/>
              </a:rPr>
              <a:t>NIT Register</a:t>
            </a:r>
          </a:p>
          <a:p>
            <a:pPr>
              <a:buNone/>
            </a:pPr>
            <a:r>
              <a:rPr lang="en-US" sz="2400" b="1" dirty="0">
                <a:solidFill>
                  <a:srgbClr val="002060"/>
                </a:solidFill>
                <a:latin typeface="Cambria" panose="02040503050406030204" pitchFamily="18" charset="0"/>
                <a:ea typeface="Cambria" panose="02040503050406030204" pitchFamily="18" charset="0"/>
              </a:rPr>
              <a:t>     </a:t>
            </a:r>
            <a:r>
              <a:rPr lang="en-US" sz="2400" b="1" dirty="0" smtClean="0">
                <a:solidFill>
                  <a:srgbClr val="002060"/>
                </a:solidFill>
                <a:latin typeface="Cambria" panose="02040503050406030204" pitchFamily="18" charset="0"/>
                <a:ea typeface="Cambria" panose="02040503050406030204" pitchFamily="18" charset="0"/>
              </a:rPr>
              <a:t>4) </a:t>
            </a:r>
            <a:r>
              <a:rPr lang="en-US" sz="2400" b="1" dirty="0">
                <a:solidFill>
                  <a:srgbClr val="002060"/>
                </a:solidFill>
                <a:latin typeface="Cambria" panose="02040503050406030204" pitchFamily="18" charset="0"/>
                <a:ea typeface="Cambria" panose="02040503050406030204" pitchFamily="18" charset="0"/>
              </a:rPr>
              <a:t>Agreement Register</a:t>
            </a:r>
          </a:p>
          <a:p>
            <a:pPr algn="just">
              <a:buNone/>
            </a:pPr>
            <a:r>
              <a:rPr lang="en-US" sz="2400" b="1" dirty="0">
                <a:solidFill>
                  <a:srgbClr val="002060"/>
                </a:solidFill>
                <a:latin typeface="Cambria" panose="02040503050406030204" pitchFamily="18" charset="0"/>
                <a:ea typeface="Cambria" panose="02040503050406030204" pitchFamily="18" charset="0"/>
              </a:rPr>
              <a:t>    </a:t>
            </a:r>
            <a:r>
              <a:rPr lang="en-US" sz="2400" b="1" dirty="0" smtClean="0">
                <a:solidFill>
                  <a:srgbClr val="002060"/>
                </a:solidFill>
                <a:latin typeface="Cambria" panose="02040503050406030204" pitchFamily="18" charset="0"/>
                <a:ea typeface="Cambria" panose="02040503050406030204" pitchFamily="18" charset="0"/>
              </a:rPr>
              <a:t>  5) </a:t>
            </a:r>
            <a:r>
              <a:rPr lang="en-US" sz="2400" b="1" dirty="0">
                <a:solidFill>
                  <a:srgbClr val="002060"/>
                </a:solidFill>
                <a:latin typeface="Cambria" panose="02040503050406030204" pitchFamily="18" charset="0"/>
                <a:ea typeface="Cambria" panose="02040503050406030204" pitchFamily="18" charset="0"/>
              </a:rPr>
              <a:t>Bid Evaluation Register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2">
              <a:lumMod val="75000"/>
            </a:schemeClr>
          </a:solidFill>
        </p:spPr>
        <p:txBody>
          <a:bodyPr>
            <a:normAutofit/>
          </a:bodyPr>
          <a:lstStyle/>
          <a:p>
            <a:pPr algn="ctr"/>
            <a:r>
              <a:rPr lang="en-US" sz="2800" b="1" dirty="0" smtClean="0">
                <a:solidFill>
                  <a:srgbClr val="002060"/>
                </a:solidFill>
                <a:latin typeface="Cambria" pitchFamily="18" charset="0"/>
              </a:rPr>
              <a:t>BID SECURITY Money Deposit Register</a:t>
            </a:r>
            <a:endParaRPr lang="en-US" sz="2800" b="1" dirty="0">
              <a:solidFill>
                <a:srgbClr val="002060"/>
              </a:solidFill>
              <a:latin typeface="Cambria" pitchFamily="18" charset="0"/>
            </a:endParaRPr>
          </a:p>
        </p:txBody>
      </p:sp>
      <p:sp>
        <p:nvSpPr>
          <p:cNvPr id="11" name="Content Placeholder 10"/>
          <p:cNvSpPr>
            <a:spLocks noGrp="1"/>
          </p:cNvSpPr>
          <p:nvPr>
            <p:ph idx="1"/>
          </p:nvPr>
        </p:nvSpPr>
        <p:spPr>
          <a:xfrm>
            <a:off x="152400" y="1066800"/>
            <a:ext cx="8839200" cy="3886200"/>
          </a:xfrm>
        </p:spPr>
        <p:txBody>
          <a:bodyPr>
            <a:noAutofit/>
          </a:bodyPr>
          <a:lstStyle/>
          <a:p>
            <a:pPr algn="just"/>
            <a:r>
              <a:rPr lang="en-US" sz="2000" b="1" dirty="0" smtClean="0">
                <a:solidFill>
                  <a:srgbClr val="002060"/>
                </a:solidFill>
                <a:latin typeface="Cambria" pitchFamily="18" charset="0"/>
                <a:ea typeface="Cambria" pitchFamily="18" charset="0"/>
              </a:rPr>
              <a:t>Bid security  Money deposited by bidders are automatically revert back to them by the system except the L1 bidder.</a:t>
            </a:r>
          </a:p>
          <a:p>
            <a:pPr algn="just"/>
            <a:r>
              <a:rPr lang="en-US" sz="2000" b="1" dirty="0" smtClean="0">
                <a:solidFill>
                  <a:srgbClr val="002060"/>
                </a:solidFill>
                <a:latin typeface="Cambria" pitchFamily="18" charset="0"/>
                <a:ea typeface="Cambria" pitchFamily="18" charset="0"/>
              </a:rPr>
              <a:t>After Agreement and submitting Performance Security, the L1 bidder has to submit a request letter to the Executive Engineer, DPMU for release of EMD.</a:t>
            </a:r>
          </a:p>
          <a:p>
            <a:pPr algn="just"/>
            <a:r>
              <a:rPr lang="en-US" sz="2000" b="1" dirty="0" smtClean="0">
                <a:solidFill>
                  <a:srgbClr val="002060"/>
                </a:solidFill>
                <a:latin typeface="Cambria" pitchFamily="18" charset="0"/>
                <a:ea typeface="Cambria" pitchFamily="18" charset="0"/>
              </a:rPr>
              <a:t>Now, the EMD amount will be transferred to Head Of Account  “8443-00-108-004-07” by the DPMU office from Grieves </a:t>
            </a:r>
            <a:r>
              <a:rPr lang="en-US" sz="2000" b="1" dirty="0" err="1" smtClean="0">
                <a:solidFill>
                  <a:srgbClr val="002060"/>
                </a:solidFill>
                <a:latin typeface="Cambria" pitchFamily="18" charset="0"/>
                <a:ea typeface="Cambria" pitchFamily="18" charset="0"/>
              </a:rPr>
              <a:t>challan</a:t>
            </a:r>
            <a:r>
              <a:rPr lang="en-US" sz="2000" b="1" dirty="0" smtClean="0">
                <a:solidFill>
                  <a:srgbClr val="002060"/>
                </a:solidFill>
                <a:latin typeface="Cambria" pitchFamily="18" charset="0"/>
                <a:ea typeface="Cambria" pitchFamily="18" charset="0"/>
              </a:rPr>
              <a:t> submitted by the Agencies.</a:t>
            </a:r>
          </a:p>
          <a:p>
            <a:pPr algn="just"/>
            <a:r>
              <a:rPr lang="en-US" sz="2000" b="1" dirty="0" smtClean="0">
                <a:solidFill>
                  <a:srgbClr val="002060"/>
                </a:solidFill>
                <a:latin typeface="Cambria" pitchFamily="18" charset="0"/>
                <a:ea typeface="Cambria" pitchFamily="18" charset="0"/>
              </a:rPr>
              <a:t>Once the EMD amount is transferred to the above mentioned head of account, the EMD amount will be transferred directly to the beneficiary account from Head of Account “00-8443-00-108-00-004-23-00-0” by the DPMU.</a:t>
            </a:r>
            <a:endParaRPr lang="en-US" sz="2000" b="1" dirty="0">
              <a:solidFill>
                <a:srgbClr val="002060"/>
              </a:solidFill>
              <a:latin typeface="Cambria" pitchFamily="18" charset="0"/>
              <a:ea typeface="Cambria" pitchFamily="18" charset="0"/>
            </a:endParaRPr>
          </a:p>
        </p:txBody>
      </p:sp>
      <p:graphicFrame>
        <p:nvGraphicFramePr>
          <p:cNvPr id="6" name="Content Placeholder 4"/>
          <p:cNvGraphicFramePr>
            <a:graphicFrameLocks/>
          </p:cNvGraphicFramePr>
          <p:nvPr/>
        </p:nvGraphicFramePr>
        <p:xfrm>
          <a:off x="304801" y="4953000"/>
          <a:ext cx="8534399" cy="1676399"/>
        </p:xfrm>
        <a:graphic>
          <a:graphicData uri="http://schemas.openxmlformats.org/drawingml/2006/table">
            <a:tbl>
              <a:tblPr firstRow="1" bandRow="1">
                <a:tableStyleId>{616DA210-FB5B-4158-B5E0-FEB733F419BA}</a:tableStyleId>
              </a:tblPr>
              <a:tblGrid>
                <a:gridCol w="568959"/>
                <a:gridCol w="1137920"/>
                <a:gridCol w="995680"/>
                <a:gridCol w="1209040"/>
                <a:gridCol w="995680"/>
                <a:gridCol w="853440"/>
                <a:gridCol w="853440"/>
                <a:gridCol w="739952"/>
                <a:gridCol w="1180288"/>
              </a:tblGrid>
              <a:tr h="719861">
                <a:tc>
                  <a:txBody>
                    <a:bodyPr/>
                    <a:lstStyle/>
                    <a:p>
                      <a:pPr marL="0" algn="ctr" defTabSz="914400" rtl="0" eaLnBrk="1" fontAlgn="ctr" latinLnBrk="0" hangingPunct="1"/>
                      <a:r>
                        <a:rPr lang="en-US" sz="1800" u="none" strike="noStrike" kern="1200" dirty="0" smtClean="0"/>
                        <a:t>Sl. No.</a:t>
                      </a:r>
                      <a:endParaRPr lang="en-US" sz="1800" b="1" i="0" u="none" strike="noStrike" kern="1200" dirty="0" smtClean="0">
                        <a:solidFill>
                          <a:srgbClr val="002060"/>
                        </a:solidFill>
                        <a:latin typeface="Bookman Old Style"/>
                        <a:ea typeface="+mn-ea"/>
                        <a:cs typeface="+mn-cs"/>
                      </a:endParaRPr>
                    </a:p>
                  </a:txBody>
                  <a:tcPr marL="9525" marR="9525" marT="9525" marB="0" anchor="ctr"/>
                </a:tc>
                <a:tc>
                  <a:txBody>
                    <a:bodyPr/>
                    <a:lstStyle/>
                    <a:p>
                      <a:pPr marL="0" algn="ctr" defTabSz="914400" rtl="0" eaLnBrk="1" fontAlgn="ctr" latinLnBrk="0" hangingPunct="1"/>
                      <a:r>
                        <a:rPr lang="en-US" sz="1800" u="none" strike="noStrike" kern="1200" dirty="0" smtClean="0"/>
                        <a:t>Name of Agency</a:t>
                      </a:r>
                      <a:endParaRPr lang="en-US" sz="1800" b="1" i="0" u="none" strike="noStrike" kern="1200" dirty="0" smtClean="0">
                        <a:solidFill>
                          <a:srgbClr val="002060"/>
                        </a:solidFill>
                        <a:latin typeface="Bookman Old Style"/>
                        <a:ea typeface="+mn-ea"/>
                        <a:cs typeface="+mn-cs"/>
                      </a:endParaRPr>
                    </a:p>
                  </a:txBody>
                  <a:tcPr marL="9525" marR="9525" marT="9525" marB="0" anchor="ctr"/>
                </a:tc>
                <a:tc>
                  <a:txBody>
                    <a:bodyPr/>
                    <a:lstStyle/>
                    <a:p>
                      <a:pPr marL="0" algn="ctr" defTabSz="914400" rtl="0" eaLnBrk="1" fontAlgn="ctr" latinLnBrk="0" hangingPunct="1"/>
                      <a:r>
                        <a:rPr lang="en-US" sz="1800" u="none" strike="noStrike" kern="1200" dirty="0" smtClean="0"/>
                        <a:t>Bill No. &amp; Date</a:t>
                      </a:r>
                      <a:endParaRPr lang="en-US" sz="1800" b="1" i="0" u="none" strike="noStrike" kern="1200" dirty="0" smtClean="0">
                        <a:solidFill>
                          <a:srgbClr val="002060"/>
                        </a:solidFill>
                        <a:latin typeface="Bookman Old Style"/>
                        <a:ea typeface="+mn-ea"/>
                        <a:cs typeface="+mn-cs"/>
                      </a:endParaRPr>
                    </a:p>
                  </a:txBody>
                  <a:tcPr marL="9525" marR="9525" marT="9525" marB="0" anchor="ctr"/>
                </a:tc>
                <a:tc>
                  <a:txBody>
                    <a:bodyPr/>
                    <a:lstStyle/>
                    <a:p>
                      <a:pPr marL="0" algn="ctr" defTabSz="914400" rtl="0" eaLnBrk="1" fontAlgn="ctr" latinLnBrk="0" hangingPunct="1"/>
                      <a:r>
                        <a:rPr lang="en-US" sz="1800" u="none" strike="noStrike" kern="1200" dirty="0" err="1" smtClean="0"/>
                        <a:t>Challan</a:t>
                      </a:r>
                      <a:r>
                        <a:rPr lang="en-US" sz="1800" u="none" strike="noStrike" kern="1200" dirty="0" smtClean="0"/>
                        <a:t>/TV No.</a:t>
                      </a:r>
                      <a:endParaRPr lang="en-US" sz="1800" b="1" i="0" u="none" strike="noStrike" kern="1200" dirty="0" smtClean="0">
                        <a:solidFill>
                          <a:srgbClr val="002060"/>
                        </a:solidFill>
                        <a:latin typeface="Bookman Old Style"/>
                        <a:ea typeface="+mn-ea"/>
                        <a:cs typeface="+mn-cs"/>
                      </a:endParaRPr>
                    </a:p>
                  </a:txBody>
                  <a:tcPr marL="9525" marR="9525" marT="9525" marB="0" anchor="ctr"/>
                </a:tc>
                <a:tc>
                  <a:txBody>
                    <a:bodyPr/>
                    <a:lstStyle/>
                    <a:p>
                      <a:pPr marL="0" algn="ctr" defTabSz="914400" rtl="0" eaLnBrk="1" fontAlgn="ctr" latinLnBrk="0" hangingPunct="1"/>
                      <a:r>
                        <a:rPr lang="en-US" sz="1800" u="none" strike="noStrike" kern="1200" dirty="0" smtClean="0"/>
                        <a:t>Opening Balance</a:t>
                      </a:r>
                      <a:endParaRPr lang="en-US" sz="1800" b="1" i="0" u="none" strike="noStrike" kern="1200" dirty="0" smtClean="0">
                        <a:solidFill>
                          <a:srgbClr val="002060"/>
                        </a:solidFill>
                        <a:latin typeface="Bookman Old Style"/>
                        <a:ea typeface="+mn-ea"/>
                        <a:cs typeface="+mn-cs"/>
                      </a:endParaRPr>
                    </a:p>
                  </a:txBody>
                  <a:tcPr marL="9525" marR="9525" marT="9525" marB="0" anchor="ctr"/>
                </a:tc>
                <a:tc>
                  <a:txBody>
                    <a:bodyPr/>
                    <a:lstStyle/>
                    <a:p>
                      <a:pPr marL="0" algn="ctr" defTabSz="914400" rtl="0" eaLnBrk="1" fontAlgn="ctr" latinLnBrk="0" hangingPunct="1"/>
                      <a:r>
                        <a:rPr lang="en-US" sz="1800" u="none" strike="noStrike" kern="1200" dirty="0" smtClean="0"/>
                        <a:t>Credit</a:t>
                      </a:r>
                      <a:endParaRPr lang="en-US" sz="1800" b="1" i="0" u="none" strike="noStrike" kern="1200" dirty="0" smtClean="0">
                        <a:solidFill>
                          <a:srgbClr val="002060"/>
                        </a:solidFill>
                        <a:latin typeface="Bookman Old Style"/>
                        <a:ea typeface="+mn-ea"/>
                        <a:cs typeface="+mn-cs"/>
                      </a:endParaRPr>
                    </a:p>
                  </a:txBody>
                  <a:tcPr marL="9525" marR="9525" marT="9525" marB="0" anchor="ctr"/>
                </a:tc>
                <a:tc>
                  <a:txBody>
                    <a:bodyPr/>
                    <a:lstStyle/>
                    <a:p>
                      <a:pPr marL="0" algn="ctr" defTabSz="914400" rtl="0" eaLnBrk="1" fontAlgn="ctr" latinLnBrk="0" hangingPunct="1"/>
                      <a:r>
                        <a:rPr lang="en-US" sz="1800" u="none" strike="noStrike" kern="1200" dirty="0" smtClean="0"/>
                        <a:t>Total</a:t>
                      </a:r>
                      <a:endParaRPr lang="en-US" sz="1800" b="1" i="0" u="none" strike="noStrike" kern="1200" dirty="0" smtClean="0">
                        <a:solidFill>
                          <a:srgbClr val="002060"/>
                        </a:solidFill>
                        <a:latin typeface="Bookman Old Style"/>
                        <a:ea typeface="+mn-ea"/>
                        <a:cs typeface="+mn-cs"/>
                      </a:endParaRPr>
                    </a:p>
                  </a:txBody>
                  <a:tcPr marL="9525" marR="9525" marT="9525" marB="0" anchor="ctr"/>
                </a:tc>
                <a:tc>
                  <a:txBody>
                    <a:bodyPr/>
                    <a:lstStyle/>
                    <a:p>
                      <a:pPr marL="0" algn="ctr" defTabSz="914400" rtl="0" eaLnBrk="1" fontAlgn="ctr" latinLnBrk="0" hangingPunct="1"/>
                      <a:r>
                        <a:rPr lang="en-US" sz="1800" u="none" strike="noStrike" kern="1200" dirty="0" smtClean="0"/>
                        <a:t>Debit</a:t>
                      </a:r>
                      <a:endParaRPr lang="en-US" sz="1800" b="1" i="0" u="none" strike="noStrike" kern="1200" dirty="0" smtClean="0">
                        <a:solidFill>
                          <a:srgbClr val="002060"/>
                        </a:solidFill>
                        <a:latin typeface="Bookman Old Style"/>
                        <a:ea typeface="+mn-ea"/>
                        <a:cs typeface="+mn-cs"/>
                      </a:endParaRPr>
                    </a:p>
                  </a:txBody>
                  <a:tcPr marL="9525" marR="9525" marT="9525" marB="0" anchor="ctr"/>
                </a:tc>
                <a:tc>
                  <a:txBody>
                    <a:bodyPr/>
                    <a:lstStyle/>
                    <a:p>
                      <a:pPr marL="0" algn="ctr" defTabSz="914400" rtl="0" eaLnBrk="1" fontAlgn="ctr" latinLnBrk="0" hangingPunct="1"/>
                      <a:r>
                        <a:rPr lang="en-US" sz="1800" u="none" strike="noStrike" kern="1200" dirty="0" smtClean="0"/>
                        <a:t>Closing Balance</a:t>
                      </a:r>
                      <a:endParaRPr lang="en-US" sz="1800" b="1" i="0" u="none" strike="noStrike" kern="1200" dirty="0" smtClean="0">
                        <a:solidFill>
                          <a:srgbClr val="002060"/>
                        </a:solidFill>
                        <a:latin typeface="Bookman Old Style"/>
                        <a:ea typeface="+mn-ea"/>
                        <a:cs typeface="+mn-cs"/>
                      </a:endParaRPr>
                    </a:p>
                  </a:txBody>
                  <a:tcPr marL="9525" marR="9525" marT="9525" marB="0" anchor="ctr"/>
                </a:tc>
              </a:tr>
              <a:tr h="478269">
                <a:tc>
                  <a:txBody>
                    <a:bodyPr/>
                    <a:lstStyle/>
                    <a:p>
                      <a:endParaRPr lang="en-US" sz="1800" dirty="0">
                        <a:solidFill>
                          <a:srgbClr val="002060"/>
                        </a:solidFill>
                      </a:endParaRPr>
                    </a:p>
                  </a:txBody>
                  <a:tcPr/>
                </a:tc>
                <a:tc>
                  <a:txBody>
                    <a:bodyPr/>
                    <a:lstStyle/>
                    <a:p>
                      <a:endParaRPr lang="en-US" sz="180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r>
              <a:tr h="478269">
                <a:tc>
                  <a:txBody>
                    <a:bodyPr/>
                    <a:lstStyle/>
                    <a:p>
                      <a:endParaRPr lang="en-US" sz="1800" dirty="0">
                        <a:solidFill>
                          <a:srgbClr val="002060"/>
                        </a:solidFill>
                      </a:endParaRPr>
                    </a:p>
                  </a:txBody>
                  <a:tcPr/>
                </a:tc>
                <a:tc>
                  <a:txBody>
                    <a:bodyPr/>
                    <a:lstStyle/>
                    <a:p>
                      <a:endParaRPr lang="en-US" sz="1800">
                        <a:solidFill>
                          <a:srgbClr val="002060"/>
                        </a:solidFill>
                      </a:endParaRPr>
                    </a:p>
                  </a:txBody>
                  <a:tcPr/>
                </a:tc>
                <a:tc>
                  <a:txBody>
                    <a:bodyPr/>
                    <a:lstStyle/>
                    <a:p>
                      <a:endParaRPr lang="en-US" sz="1800">
                        <a:solidFill>
                          <a:srgbClr val="002060"/>
                        </a:solidFill>
                      </a:endParaRPr>
                    </a:p>
                  </a:txBody>
                  <a:tcPr/>
                </a:tc>
                <a:tc>
                  <a:txBody>
                    <a:bodyPr/>
                    <a:lstStyle/>
                    <a:p>
                      <a:endParaRPr lang="en-US" sz="180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c>
                  <a:txBody>
                    <a:bodyPr/>
                    <a:lstStyle/>
                    <a:p>
                      <a:endParaRPr lang="en-US" sz="1800" dirty="0">
                        <a:solidFill>
                          <a:srgbClr val="002060"/>
                        </a:solidFill>
                      </a:endParaRPr>
                    </a:p>
                  </a:txBody>
                  <a:tcPr/>
                </a:tc>
              </a:tr>
            </a:tbl>
          </a:graphicData>
        </a:graphic>
      </p:graphicFrame>
      <p:sp>
        <p:nvSpPr>
          <p:cNvPr id="8" name="Title 1"/>
          <p:cNvSpPr txBox="1">
            <a:spLocks/>
          </p:cNvSpPr>
          <p:nvPr/>
        </p:nvSpPr>
        <p:spPr>
          <a:xfrm>
            <a:off x="381000" y="3200400"/>
            <a:ext cx="23622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Cambria" pitchFamily="18" charset="0"/>
              <a:ea typeface="+mj-ea"/>
              <a:cs typeface="+mj-cs"/>
            </a:endParaRPr>
          </a:p>
        </p:txBody>
      </p:sp>
      <p:sp>
        <p:nvSpPr>
          <p:cNvPr id="10" name="Title 1"/>
          <p:cNvSpPr txBox="1">
            <a:spLocks/>
          </p:cNvSpPr>
          <p:nvPr/>
        </p:nvSpPr>
        <p:spPr>
          <a:xfrm>
            <a:off x="533400" y="685800"/>
            <a:ext cx="6096000" cy="2743200"/>
          </a:xfrm>
          <a:prstGeom prst="rect">
            <a:avLst/>
          </a:prstGeom>
        </p:spPr>
        <p:txBody>
          <a:bodyPr vert="horz" lIns="91440" tIns="45720" rIns="91440" bIns="45720" rtlCol="0" anchor="ctr">
            <a:normAutofit/>
          </a:bodyPr>
          <a:lstStyle/>
          <a:p>
            <a:pPr lvl="0">
              <a:spcBef>
                <a:spcPct val="0"/>
              </a:spcBef>
            </a:pPr>
            <a:endParaRPr kumimoji="0" lang="en-US" b="1" i="0" u="none" strike="noStrike" kern="1200" cap="none" spc="0" normalizeH="0" baseline="0" noProof="0" dirty="0">
              <a:ln>
                <a:noFill/>
              </a:ln>
              <a:solidFill>
                <a:schemeClr val="bg1"/>
              </a:solidFill>
              <a:effectLst/>
              <a:uLnTx/>
              <a:uFillTx/>
              <a:latin typeface="Cambria" pitchFamily="18" charset="0"/>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 y="0"/>
            <a:ext cx="9136380" cy="1066800"/>
          </a:xfrm>
          <a:solidFill>
            <a:schemeClr val="bg2">
              <a:lumMod val="75000"/>
            </a:schemeClr>
          </a:solidFill>
        </p:spPr>
        <p:txBody>
          <a:bodyPr>
            <a:normAutofit/>
          </a:bodyPr>
          <a:lstStyle/>
          <a:p>
            <a:pPr algn="ctr"/>
            <a:r>
              <a:rPr lang="en-US" sz="2800" b="1" dirty="0">
                <a:solidFill>
                  <a:srgbClr val="002060"/>
                </a:solidFill>
                <a:latin typeface="Cambria" pitchFamily="18" charset="0"/>
              </a:rPr>
              <a:t>NIT Register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09083378"/>
              </p:ext>
            </p:extLst>
          </p:nvPr>
        </p:nvGraphicFramePr>
        <p:xfrm>
          <a:off x="228600" y="1173858"/>
          <a:ext cx="8686803" cy="5455543"/>
        </p:xfrm>
        <a:graphic>
          <a:graphicData uri="http://schemas.openxmlformats.org/drawingml/2006/table">
            <a:tbl>
              <a:tblPr firstRow="1" bandRow="1">
                <a:tableStyleId>{D7AC3CCA-C797-4891-BE02-D94E43425B78}</a:tableStyleId>
              </a:tblPr>
              <a:tblGrid>
                <a:gridCol w="572358">
                  <a:extLst>
                    <a:ext uri="{9D8B030D-6E8A-4147-A177-3AD203B41FA5}">
                      <a16:colId xmlns="" xmlns:a16="http://schemas.microsoft.com/office/drawing/2014/main" val="20000"/>
                    </a:ext>
                  </a:extLst>
                </a:gridCol>
                <a:gridCol w="951642">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481394805"/>
                    </a:ext>
                  </a:extLst>
                </a:gridCol>
                <a:gridCol w="8382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gridCol w="838200">
                  <a:extLst>
                    <a:ext uri="{9D8B030D-6E8A-4147-A177-3AD203B41FA5}">
                      <a16:colId xmlns="" xmlns:a16="http://schemas.microsoft.com/office/drawing/2014/main" val="20004"/>
                    </a:ext>
                  </a:extLst>
                </a:gridCol>
                <a:gridCol w="673103">
                  <a:extLst>
                    <a:ext uri="{9D8B030D-6E8A-4147-A177-3AD203B41FA5}">
                      <a16:colId xmlns="" xmlns:a16="http://schemas.microsoft.com/office/drawing/2014/main" val="20005"/>
                    </a:ext>
                  </a:extLst>
                </a:gridCol>
                <a:gridCol w="850897">
                  <a:extLst>
                    <a:ext uri="{9D8B030D-6E8A-4147-A177-3AD203B41FA5}">
                      <a16:colId xmlns="" xmlns:a16="http://schemas.microsoft.com/office/drawing/2014/main" val="20006"/>
                    </a:ext>
                  </a:extLst>
                </a:gridCol>
                <a:gridCol w="838200">
                  <a:extLst>
                    <a:ext uri="{9D8B030D-6E8A-4147-A177-3AD203B41FA5}">
                      <a16:colId xmlns="" xmlns:a16="http://schemas.microsoft.com/office/drawing/2014/main" val="20007"/>
                    </a:ext>
                  </a:extLst>
                </a:gridCol>
                <a:gridCol w="762000">
                  <a:extLst>
                    <a:ext uri="{9D8B030D-6E8A-4147-A177-3AD203B41FA5}">
                      <a16:colId xmlns="" xmlns:a16="http://schemas.microsoft.com/office/drawing/2014/main" val="20008"/>
                    </a:ext>
                  </a:extLst>
                </a:gridCol>
                <a:gridCol w="685803">
                  <a:extLst>
                    <a:ext uri="{9D8B030D-6E8A-4147-A177-3AD203B41FA5}">
                      <a16:colId xmlns="" xmlns:a16="http://schemas.microsoft.com/office/drawing/2014/main" val="20009"/>
                    </a:ext>
                  </a:extLst>
                </a:gridCol>
              </a:tblGrid>
              <a:tr h="2194064">
                <a:tc>
                  <a:txBody>
                    <a:bodyPr/>
                    <a:lstStyle/>
                    <a:p>
                      <a:pPr algn="ctr"/>
                      <a:r>
                        <a:rPr lang="en-US" sz="1800" dirty="0" err="1"/>
                        <a:t>Sl</a:t>
                      </a:r>
                      <a:r>
                        <a:rPr lang="en-US" sz="1800" dirty="0"/>
                        <a:t> No.</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Name of Work/Supply</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STEP No</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Estimated Cost (Rs.)</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Amount Put to Tender (Rs.) &amp; </a:t>
                      </a:r>
                    </a:p>
                    <a:p>
                      <a:pPr algn="ctr"/>
                      <a:r>
                        <a:rPr lang="en-US" sz="1800" dirty="0"/>
                        <a:t>Bid Security (Rs.)</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Bid Reference No.</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NIT/NIQ </a:t>
                      </a:r>
                    </a:p>
                    <a:p>
                      <a:pPr algn="ctr"/>
                      <a:r>
                        <a:rPr lang="en-US" sz="1800" dirty="0"/>
                        <a:t>Memo No. &amp; Date</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Bid Submission end Date &amp; Time</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Bid Opening Date &amp; Time</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Tendering Authority</a:t>
                      </a:r>
                      <a:endParaRPr lang="en-US" sz="1800" dirty="0">
                        <a:solidFill>
                          <a:srgbClr val="002060"/>
                        </a:solidFill>
                        <a:latin typeface="Cambria" panose="02040503050406030204" pitchFamily="18" charset="0"/>
                        <a:ea typeface="Cambria" panose="02040503050406030204" pitchFamily="18" charset="0"/>
                      </a:endParaRPr>
                    </a:p>
                  </a:txBody>
                  <a:tcPr anchor="ctr"/>
                </a:tc>
                <a:tc>
                  <a:txBody>
                    <a:bodyPr/>
                    <a:lstStyle/>
                    <a:p>
                      <a:pPr algn="ctr"/>
                      <a:r>
                        <a:rPr lang="en-US" sz="1800" dirty="0"/>
                        <a:t>Remarks</a:t>
                      </a:r>
                      <a:endParaRPr lang="en-US" sz="1800" dirty="0">
                        <a:solidFill>
                          <a:srgbClr val="002060"/>
                        </a:solidFill>
                        <a:latin typeface="Cambria" panose="02040503050406030204" pitchFamily="18" charset="0"/>
                        <a:ea typeface="Cambria" panose="02040503050406030204" pitchFamily="18" charset="0"/>
                      </a:endParaRPr>
                    </a:p>
                  </a:txBody>
                  <a:tcPr anchor="ctr"/>
                </a:tc>
                <a:extLst>
                  <a:ext uri="{0D108BD9-81ED-4DB2-BD59-A6C34878D82A}">
                    <a16:rowId xmlns="" xmlns:a16="http://schemas.microsoft.com/office/drawing/2014/main" val="10000"/>
                  </a:ext>
                </a:extLst>
              </a:tr>
              <a:tr h="943078">
                <a:tc>
                  <a:txBody>
                    <a:bodyPr/>
                    <a:lstStyle/>
                    <a:p>
                      <a:pPr algn="ctr"/>
                      <a:r>
                        <a:rPr lang="en-US" sz="1200" dirty="0"/>
                        <a:t>1</a:t>
                      </a:r>
                      <a:endParaRPr lang="en-US" sz="12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a:latin typeface="Bookman Old Style" pitchFamily="18" charset="0"/>
                      </a:endParaRPr>
                    </a:p>
                  </a:txBody>
                  <a:tcPr anchor="ctr"/>
                </a:tc>
                <a:extLst>
                  <a:ext uri="{0D108BD9-81ED-4DB2-BD59-A6C34878D82A}">
                    <a16:rowId xmlns="" xmlns:a16="http://schemas.microsoft.com/office/drawing/2014/main" val="10001"/>
                  </a:ext>
                </a:extLst>
              </a:tr>
              <a:tr h="943078">
                <a:tc>
                  <a:txBody>
                    <a:bodyPr/>
                    <a:lstStyle/>
                    <a:p>
                      <a:pPr algn="ctr"/>
                      <a:r>
                        <a:rPr lang="en-US" sz="1200" dirty="0"/>
                        <a:t>2</a:t>
                      </a:r>
                      <a:endParaRPr lang="en-US" sz="12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extLst>
                  <a:ext uri="{0D108BD9-81ED-4DB2-BD59-A6C34878D82A}">
                    <a16:rowId xmlns="" xmlns:a16="http://schemas.microsoft.com/office/drawing/2014/main" val="10002"/>
                  </a:ext>
                </a:extLst>
              </a:tr>
              <a:tr h="943078">
                <a:tc>
                  <a:txBody>
                    <a:bodyPr/>
                    <a:lstStyle/>
                    <a:p>
                      <a:pPr algn="ctr"/>
                      <a:r>
                        <a:rPr lang="en-US" sz="1200" dirty="0"/>
                        <a:t>3</a:t>
                      </a:r>
                      <a:endParaRPr lang="en-US" sz="12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extLst>
                  <a:ext uri="{0D108BD9-81ED-4DB2-BD59-A6C34878D82A}">
                    <a16:rowId xmlns="" xmlns:a16="http://schemas.microsoft.com/office/drawing/2014/main" val="10003"/>
                  </a:ext>
                </a:extLst>
              </a:tr>
              <a:tr h="432245">
                <a:tc>
                  <a:txBody>
                    <a:bodyPr/>
                    <a:lstStyle/>
                    <a:p>
                      <a:endParaRPr lang="en-US" sz="160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dirty="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a:latin typeface="Bookman Old Style" pitchFamily="18" charset="0"/>
                      </a:endParaRPr>
                    </a:p>
                  </a:txBody>
                  <a:tcPr anchor="ctr"/>
                </a:tc>
                <a:tc>
                  <a:txBody>
                    <a:bodyPr/>
                    <a:lstStyle/>
                    <a:p>
                      <a:endParaRPr lang="en-US" sz="1600" dirty="0">
                        <a:latin typeface="Bookman Old Style" pitchFamily="18" charset="0"/>
                      </a:endParaRPr>
                    </a:p>
                  </a:txBody>
                  <a:tcPr anchor="ct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
            <a:ext cx="9144000" cy="1078230"/>
          </a:xfrm>
          <a:solidFill>
            <a:schemeClr val="bg2">
              <a:lumMod val="75000"/>
            </a:schemeClr>
          </a:solidFill>
        </p:spPr>
        <p:txBody>
          <a:bodyPr>
            <a:normAutofit/>
          </a:bodyPr>
          <a:lstStyle/>
          <a:p>
            <a:pPr algn="ctr"/>
            <a:r>
              <a:rPr lang="en-US" sz="2800" b="1" dirty="0">
                <a:solidFill>
                  <a:srgbClr val="002060"/>
                </a:solidFill>
                <a:latin typeface="Cambria" pitchFamily="18" charset="0"/>
              </a:rPr>
              <a:t>Agreement Register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00289431"/>
              </p:ext>
            </p:extLst>
          </p:nvPr>
        </p:nvGraphicFramePr>
        <p:xfrm>
          <a:off x="228600" y="1066801"/>
          <a:ext cx="8686801" cy="5562601"/>
        </p:xfrm>
        <a:graphic>
          <a:graphicData uri="http://schemas.openxmlformats.org/drawingml/2006/table">
            <a:tbl>
              <a:tblPr firstRow="1" bandRow="1">
                <a:tableStyleId>{D7AC3CCA-C797-4891-BE02-D94E43425B78}</a:tableStyleId>
              </a:tblPr>
              <a:tblGrid>
                <a:gridCol w="643467">
                  <a:extLst>
                    <a:ext uri="{9D8B030D-6E8A-4147-A177-3AD203B41FA5}">
                      <a16:colId xmlns="" xmlns:a16="http://schemas.microsoft.com/office/drawing/2014/main" val="20000"/>
                    </a:ext>
                  </a:extLst>
                </a:gridCol>
                <a:gridCol w="731942">
                  <a:extLst>
                    <a:ext uri="{9D8B030D-6E8A-4147-A177-3AD203B41FA5}">
                      <a16:colId xmlns="" xmlns:a16="http://schemas.microsoft.com/office/drawing/2014/main" val="20001"/>
                    </a:ext>
                  </a:extLst>
                </a:gridCol>
                <a:gridCol w="796290">
                  <a:extLst>
                    <a:ext uri="{9D8B030D-6E8A-4147-A177-3AD203B41FA5}">
                      <a16:colId xmlns="" xmlns:a16="http://schemas.microsoft.com/office/drawing/2014/main" val="20002"/>
                    </a:ext>
                  </a:extLst>
                </a:gridCol>
                <a:gridCol w="651510"/>
                <a:gridCol w="868680">
                  <a:extLst>
                    <a:ext uri="{9D8B030D-6E8A-4147-A177-3AD203B41FA5}">
                      <a16:colId xmlns="" xmlns:a16="http://schemas.microsoft.com/office/drawing/2014/main" val="20003"/>
                    </a:ext>
                  </a:extLst>
                </a:gridCol>
                <a:gridCol w="796290">
                  <a:extLst>
                    <a:ext uri="{9D8B030D-6E8A-4147-A177-3AD203B41FA5}">
                      <a16:colId xmlns="" xmlns:a16="http://schemas.microsoft.com/office/drawing/2014/main" val="20004"/>
                    </a:ext>
                  </a:extLst>
                </a:gridCol>
                <a:gridCol w="941070">
                  <a:extLst>
                    <a:ext uri="{9D8B030D-6E8A-4147-A177-3AD203B41FA5}">
                      <a16:colId xmlns="" xmlns:a16="http://schemas.microsoft.com/office/drawing/2014/main" val="20005"/>
                    </a:ext>
                  </a:extLst>
                </a:gridCol>
                <a:gridCol w="868680">
                  <a:extLst>
                    <a:ext uri="{9D8B030D-6E8A-4147-A177-3AD203B41FA5}">
                      <a16:colId xmlns="" xmlns:a16="http://schemas.microsoft.com/office/drawing/2014/main" val="20006"/>
                    </a:ext>
                  </a:extLst>
                </a:gridCol>
                <a:gridCol w="796290">
                  <a:extLst>
                    <a:ext uri="{9D8B030D-6E8A-4147-A177-3AD203B41FA5}">
                      <a16:colId xmlns="" xmlns:a16="http://schemas.microsoft.com/office/drawing/2014/main" val="20007"/>
                    </a:ext>
                  </a:extLst>
                </a:gridCol>
                <a:gridCol w="868682">
                  <a:extLst>
                    <a:ext uri="{9D8B030D-6E8A-4147-A177-3AD203B41FA5}">
                      <a16:colId xmlns="" xmlns:a16="http://schemas.microsoft.com/office/drawing/2014/main" val="20008"/>
                    </a:ext>
                  </a:extLst>
                </a:gridCol>
                <a:gridCol w="723900">
                  <a:extLst>
                    <a:ext uri="{9D8B030D-6E8A-4147-A177-3AD203B41FA5}">
                      <a16:colId xmlns="" xmlns:a16="http://schemas.microsoft.com/office/drawing/2014/main" val="20009"/>
                    </a:ext>
                  </a:extLst>
                </a:gridCol>
              </a:tblGrid>
              <a:tr h="2172492">
                <a:tc>
                  <a:txBody>
                    <a:bodyPr/>
                    <a:lstStyle/>
                    <a:p>
                      <a:pPr algn="ctr"/>
                      <a:r>
                        <a:rPr lang="en-US" sz="1800" dirty="0" err="1"/>
                        <a:t>Sl</a:t>
                      </a:r>
                      <a:r>
                        <a:rPr lang="en-US" sz="1800" dirty="0"/>
                        <a:t> No.</a:t>
                      </a:r>
                      <a:endParaRPr lang="en-US" sz="1800" dirty="0">
                        <a:solidFill>
                          <a:srgbClr val="002060"/>
                        </a:solidFill>
                        <a:latin typeface="Bookman Old Style" pitchFamily="18" charset="0"/>
                      </a:endParaRPr>
                    </a:p>
                  </a:txBody>
                  <a:tcPr anchor="ctr"/>
                </a:tc>
                <a:tc>
                  <a:txBody>
                    <a:bodyPr/>
                    <a:lstStyle/>
                    <a:p>
                      <a:pPr algn="ctr"/>
                      <a:r>
                        <a:rPr lang="en-US" sz="1800" dirty="0"/>
                        <a:t>Name of Work/ Supply</a:t>
                      </a:r>
                      <a:endParaRPr lang="en-US" sz="1800" dirty="0">
                        <a:solidFill>
                          <a:srgbClr val="002060"/>
                        </a:solidFill>
                        <a:latin typeface="Bookman Old Style" pitchFamily="18" charset="0"/>
                      </a:endParaRPr>
                    </a:p>
                  </a:txBody>
                  <a:tcPr anchor="ctr"/>
                </a:tc>
                <a:tc>
                  <a:txBody>
                    <a:bodyPr/>
                    <a:lstStyle/>
                    <a:p>
                      <a:pPr algn="ctr"/>
                      <a:r>
                        <a:rPr lang="en-US" sz="1800" dirty="0"/>
                        <a:t>Bid Reference No. &amp; </a:t>
                      </a:r>
                    </a:p>
                    <a:p>
                      <a:pPr algn="ctr"/>
                      <a:r>
                        <a:rPr lang="en-US" sz="1800" dirty="0"/>
                        <a:t>Tender ID</a:t>
                      </a:r>
                      <a:endParaRPr lang="en-US" sz="1800" dirty="0">
                        <a:solidFill>
                          <a:srgbClr val="002060"/>
                        </a:solidFill>
                        <a:latin typeface="Bookman Old Style" pitchFamily="18" charset="0"/>
                      </a:endParaRPr>
                    </a:p>
                  </a:txBody>
                  <a:tcPr anchor="ctr"/>
                </a:tc>
                <a:tc>
                  <a:txBody>
                    <a:bodyPr/>
                    <a:lstStyle/>
                    <a:p>
                      <a:pPr algn="ctr"/>
                      <a:r>
                        <a:rPr lang="en-US" sz="1800" dirty="0" smtClean="0">
                          <a:solidFill>
                            <a:srgbClr val="002060"/>
                          </a:solidFill>
                          <a:latin typeface="Bookman Old Style" pitchFamily="18" charset="0"/>
                        </a:rPr>
                        <a:t>STEP No</a:t>
                      </a:r>
                      <a:endParaRPr lang="en-US" sz="1800" dirty="0">
                        <a:solidFill>
                          <a:srgbClr val="002060"/>
                        </a:solidFill>
                        <a:latin typeface="Bookman Old Style" pitchFamily="18" charset="0"/>
                      </a:endParaRPr>
                    </a:p>
                  </a:txBody>
                  <a:tcPr anchor="ctr"/>
                </a:tc>
                <a:tc>
                  <a:txBody>
                    <a:bodyPr/>
                    <a:lstStyle/>
                    <a:p>
                      <a:pPr algn="ctr"/>
                      <a:r>
                        <a:rPr lang="en-US" sz="1800" dirty="0"/>
                        <a:t>Amount Put to Tender (Rs.)</a:t>
                      </a:r>
                      <a:endParaRPr lang="en-US" sz="1800" dirty="0">
                        <a:solidFill>
                          <a:srgbClr val="002060"/>
                        </a:solidFill>
                        <a:latin typeface="Bookman Old Style" pitchFamily="18" charset="0"/>
                      </a:endParaRPr>
                    </a:p>
                  </a:txBody>
                  <a:tcPr anchor="ctr"/>
                </a:tc>
                <a:tc>
                  <a:txBody>
                    <a:bodyPr/>
                    <a:lstStyle/>
                    <a:p>
                      <a:pPr algn="ctr"/>
                      <a:r>
                        <a:rPr lang="en-US" sz="1800" dirty="0"/>
                        <a:t>Agency </a:t>
                      </a:r>
                      <a:r>
                        <a:rPr lang="en-US" sz="1800" dirty="0" smtClean="0"/>
                        <a:t>details</a:t>
                      </a:r>
                      <a:endParaRPr lang="en-US" sz="1800" dirty="0">
                        <a:solidFill>
                          <a:srgbClr val="002060"/>
                        </a:solidFill>
                        <a:latin typeface="Bookman Old Style" pitchFamily="18" charset="0"/>
                      </a:endParaRPr>
                    </a:p>
                  </a:txBody>
                  <a:tcPr anchor="ctr"/>
                </a:tc>
                <a:tc>
                  <a:txBody>
                    <a:bodyPr/>
                    <a:lstStyle/>
                    <a:p>
                      <a:pPr algn="ctr"/>
                      <a:r>
                        <a:rPr lang="en-US" sz="1800" dirty="0"/>
                        <a:t>Work Order</a:t>
                      </a:r>
                    </a:p>
                    <a:p>
                      <a:pPr algn="ctr"/>
                      <a:r>
                        <a:rPr lang="en-US" sz="1800" dirty="0"/>
                        <a:t>Memo No. &amp; Date</a:t>
                      </a:r>
                      <a:endParaRPr lang="en-US" sz="1800" dirty="0">
                        <a:solidFill>
                          <a:srgbClr val="002060"/>
                        </a:solidFill>
                        <a:latin typeface="Bookman Old Style" pitchFamily="18" charset="0"/>
                      </a:endParaRPr>
                    </a:p>
                  </a:txBody>
                  <a:tcPr anchor="ctr"/>
                </a:tc>
                <a:tc>
                  <a:txBody>
                    <a:bodyPr/>
                    <a:lstStyle/>
                    <a:p>
                      <a:pPr algn="ctr"/>
                      <a:r>
                        <a:rPr lang="en-US" sz="1800" dirty="0"/>
                        <a:t>Performance Security Details</a:t>
                      </a:r>
                      <a:endParaRPr lang="en-US" sz="1800" dirty="0">
                        <a:solidFill>
                          <a:srgbClr val="002060"/>
                        </a:solidFill>
                        <a:latin typeface="Bookman Old Style" pitchFamily="18" charset="0"/>
                      </a:endParaRPr>
                    </a:p>
                  </a:txBody>
                  <a:tcPr anchor="ctr"/>
                </a:tc>
                <a:tc>
                  <a:txBody>
                    <a:bodyPr/>
                    <a:lstStyle/>
                    <a:p>
                      <a:pPr algn="ctr"/>
                      <a:r>
                        <a:rPr lang="en-US" sz="1800" dirty="0"/>
                        <a:t>Completion Time</a:t>
                      </a:r>
                      <a:endParaRPr lang="en-US" sz="1800" dirty="0">
                        <a:solidFill>
                          <a:srgbClr val="002060"/>
                        </a:solidFill>
                        <a:latin typeface="Bookman Old Style" pitchFamily="18" charset="0"/>
                      </a:endParaRPr>
                    </a:p>
                  </a:txBody>
                  <a:tcPr anchor="ctr"/>
                </a:tc>
                <a:tc>
                  <a:txBody>
                    <a:bodyPr/>
                    <a:lstStyle/>
                    <a:p>
                      <a:pPr algn="ctr"/>
                      <a:r>
                        <a:rPr lang="en-US" sz="1800" dirty="0"/>
                        <a:t>Contract Value </a:t>
                      </a:r>
                    </a:p>
                    <a:p>
                      <a:pPr algn="ctr"/>
                      <a:r>
                        <a:rPr lang="en-US" sz="1800" dirty="0"/>
                        <a:t>(in Rs.)</a:t>
                      </a:r>
                      <a:endParaRPr lang="en-US" sz="1800" dirty="0">
                        <a:solidFill>
                          <a:srgbClr val="002060"/>
                        </a:solidFill>
                        <a:latin typeface="Bookman Old Style" pitchFamily="18" charset="0"/>
                      </a:endParaRPr>
                    </a:p>
                  </a:txBody>
                  <a:tcPr anchor="ctr"/>
                </a:tc>
                <a:tc>
                  <a:txBody>
                    <a:bodyPr/>
                    <a:lstStyle/>
                    <a:p>
                      <a:pPr algn="ctr"/>
                      <a:r>
                        <a:rPr lang="en-US" sz="1800" dirty="0"/>
                        <a:t>Remarks</a:t>
                      </a:r>
                      <a:endParaRPr lang="en-US" sz="1800" dirty="0">
                        <a:solidFill>
                          <a:srgbClr val="002060"/>
                        </a:solidFill>
                        <a:latin typeface="Bookman Old Style" pitchFamily="18" charset="0"/>
                      </a:endParaRPr>
                    </a:p>
                  </a:txBody>
                  <a:tcPr anchor="ctr"/>
                </a:tc>
                <a:extLst>
                  <a:ext uri="{0D108BD9-81ED-4DB2-BD59-A6C34878D82A}">
                    <a16:rowId xmlns="" xmlns:a16="http://schemas.microsoft.com/office/drawing/2014/main" val="10000"/>
                  </a:ext>
                </a:extLst>
              </a:tr>
              <a:tr h="992227">
                <a:tc>
                  <a:txBody>
                    <a:bodyPr/>
                    <a:lstStyle/>
                    <a:p>
                      <a:pPr algn="ctr"/>
                      <a:r>
                        <a:rPr lang="en-US" sz="1400" dirty="0"/>
                        <a:t>1</a:t>
                      </a:r>
                      <a:endParaRPr lang="en-US" sz="1400" dirty="0">
                        <a:solidFill>
                          <a:srgbClr val="002060"/>
                        </a:solidFill>
                        <a:latin typeface="Bookman Old Style" pitchFamily="18" charset="0"/>
                      </a:endParaRPr>
                    </a:p>
                  </a:txBody>
                  <a:tcPr anchor="ct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extLst>
                  <a:ext uri="{0D108BD9-81ED-4DB2-BD59-A6C34878D82A}">
                    <a16:rowId xmlns="" xmlns:a16="http://schemas.microsoft.com/office/drawing/2014/main" val="10001"/>
                  </a:ext>
                </a:extLst>
              </a:tr>
              <a:tr h="992227">
                <a:tc>
                  <a:txBody>
                    <a:bodyPr/>
                    <a:lstStyle/>
                    <a:p>
                      <a:pPr algn="ctr"/>
                      <a:r>
                        <a:rPr lang="en-US" sz="1400" dirty="0"/>
                        <a:t>2</a:t>
                      </a:r>
                      <a:endParaRPr lang="en-US" sz="1400" dirty="0">
                        <a:solidFill>
                          <a:srgbClr val="002060"/>
                        </a:solidFill>
                        <a:latin typeface="Bookman Old Style" pitchFamily="18" charset="0"/>
                      </a:endParaRPr>
                    </a:p>
                  </a:txBody>
                  <a:tcPr anchor="ct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extLst>
                  <a:ext uri="{0D108BD9-81ED-4DB2-BD59-A6C34878D82A}">
                    <a16:rowId xmlns="" xmlns:a16="http://schemas.microsoft.com/office/drawing/2014/main" val="10002"/>
                  </a:ext>
                </a:extLst>
              </a:tr>
              <a:tr h="992227">
                <a:tc>
                  <a:txBody>
                    <a:bodyPr/>
                    <a:lstStyle/>
                    <a:p>
                      <a:pPr algn="ctr"/>
                      <a:r>
                        <a:rPr lang="en-US" sz="1400" dirty="0"/>
                        <a:t>3</a:t>
                      </a:r>
                      <a:endParaRPr lang="en-US" sz="1400" dirty="0">
                        <a:solidFill>
                          <a:srgbClr val="002060"/>
                        </a:solidFill>
                        <a:latin typeface="Bookman Old Style" pitchFamily="18" charset="0"/>
                      </a:endParaRPr>
                    </a:p>
                  </a:txBody>
                  <a:tcPr anchor="ct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a:solidFill>
                          <a:srgbClr val="002060"/>
                        </a:solidFill>
                        <a:latin typeface="Bookman Old Style" pitchFamily="18" charset="0"/>
                      </a:endParaRPr>
                    </a:p>
                  </a:txBody>
                  <a:tcPr/>
                </a:tc>
                <a:tc>
                  <a:txBody>
                    <a:bodyPr/>
                    <a:lstStyle/>
                    <a:p>
                      <a:pPr algn="ctr"/>
                      <a:endParaRPr lang="en-US" sz="1400">
                        <a:solidFill>
                          <a:srgbClr val="002060"/>
                        </a:solidFill>
                        <a:latin typeface="Bookman Old Style" pitchFamily="18" charset="0"/>
                      </a:endParaRPr>
                    </a:p>
                  </a:txBody>
                  <a:tcPr/>
                </a:tc>
                <a:tc>
                  <a:txBody>
                    <a:bodyPr/>
                    <a:lstStyle/>
                    <a:p>
                      <a:pPr algn="ctr"/>
                      <a:endParaRPr lang="en-US" sz="140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tc>
                  <a:txBody>
                    <a:bodyPr/>
                    <a:lstStyle/>
                    <a:p>
                      <a:pPr algn="ctr"/>
                      <a:endParaRPr lang="en-US" sz="1400" dirty="0">
                        <a:solidFill>
                          <a:srgbClr val="002060"/>
                        </a:solidFill>
                        <a:latin typeface="Bookman Old Style" pitchFamily="18" charset="0"/>
                      </a:endParaRPr>
                    </a:p>
                  </a:txBody>
                  <a:tcPr/>
                </a:tc>
                <a:extLst>
                  <a:ext uri="{0D108BD9-81ED-4DB2-BD59-A6C34878D82A}">
                    <a16:rowId xmlns="" xmlns:a16="http://schemas.microsoft.com/office/drawing/2014/main" val="10003"/>
                  </a:ext>
                </a:extLst>
              </a:tr>
              <a:tr h="413428">
                <a:tc>
                  <a:txBody>
                    <a:bodyPr/>
                    <a:lstStyle/>
                    <a:p>
                      <a:endParaRPr lang="en-US" sz="1400">
                        <a:solidFill>
                          <a:srgbClr val="002060"/>
                        </a:solidFill>
                      </a:endParaRPr>
                    </a:p>
                  </a:txBody>
                  <a:tcPr/>
                </a:tc>
                <a:tc>
                  <a:txBody>
                    <a:bodyPr/>
                    <a:lstStyle/>
                    <a:p>
                      <a:endParaRPr lang="en-US" sz="1400">
                        <a:solidFill>
                          <a:srgbClr val="002060"/>
                        </a:solidFill>
                      </a:endParaRPr>
                    </a:p>
                  </a:txBody>
                  <a:tcPr/>
                </a:tc>
                <a:tc>
                  <a:txBody>
                    <a:bodyPr/>
                    <a:lstStyle/>
                    <a:p>
                      <a:endParaRPr lang="en-US" sz="1400" dirty="0">
                        <a:solidFill>
                          <a:srgbClr val="002060"/>
                        </a:solidFill>
                      </a:endParaRPr>
                    </a:p>
                  </a:txBody>
                  <a:tcPr/>
                </a:tc>
                <a:tc>
                  <a:txBody>
                    <a:bodyPr/>
                    <a:lstStyle/>
                    <a:p>
                      <a:endParaRPr lang="en-US" sz="1400" dirty="0">
                        <a:solidFill>
                          <a:srgbClr val="002060"/>
                        </a:solidFill>
                      </a:endParaRPr>
                    </a:p>
                  </a:txBody>
                  <a:tcPr/>
                </a:tc>
                <a:tc>
                  <a:txBody>
                    <a:bodyPr/>
                    <a:lstStyle/>
                    <a:p>
                      <a:endParaRPr lang="en-US" sz="1400">
                        <a:solidFill>
                          <a:srgbClr val="002060"/>
                        </a:solidFill>
                      </a:endParaRPr>
                    </a:p>
                  </a:txBody>
                  <a:tcPr/>
                </a:tc>
                <a:tc>
                  <a:txBody>
                    <a:bodyPr/>
                    <a:lstStyle/>
                    <a:p>
                      <a:endParaRPr lang="en-US" sz="1400">
                        <a:solidFill>
                          <a:srgbClr val="002060"/>
                        </a:solidFill>
                      </a:endParaRPr>
                    </a:p>
                  </a:txBody>
                  <a:tcPr/>
                </a:tc>
                <a:tc>
                  <a:txBody>
                    <a:bodyPr/>
                    <a:lstStyle/>
                    <a:p>
                      <a:endParaRPr lang="en-US" sz="1400">
                        <a:solidFill>
                          <a:srgbClr val="002060"/>
                        </a:solidFill>
                      </a:endParaRPr>
                    </a:p>
                  </a:txBody>
                  <a:tcPr/>
                </a:tc>
                <a:tc>
                  <a:txBody>
                    <a:bodyPr/>
                    <a:lstStyle/>
                    <a:p>
                      <a:endParaRPr lang="en-US" sz="1400">
                        <a:solidFill>
                          <a:srgbClr val="002060"/>
                        </a:solidFill>
                      </a:endParaRPr>
                    </a:p>
                  </a:txBody>
                  <a:tcPr/>
                </a:tc>
                <a:tc>
                  <a:txBody>
                    <a:bodyPr/>
                    <a:lstStyle/>
                    <a:p>
                      <a:endParaRPr lang="en-US" sz="1400">
                        <a:solidFill>
                          <a:srgbClr val="002060"/>
                        </a:solidFill>
                      </a:endParaRPr>
                    </a:p>
                  </a:txBody>
                  <a:tcPr/>
                </a:tc>
                <a:tc>
                  <a:txBody>
                    <a:bodyPr/>
                    <a:lstStyle/>
                    <a:p>
                      <a:endParaRPr lang="en-US" sz="1400" dirty="0">
                        <a:solidFill>
                          <a:srgbClr val="002060"/>
                        </a:solidFill>
                      </a:endParaRPr>
                    </a:p>
                  </a:txBody>
                  <a:tcPr/>
                </a:tc>
                <a:tc>
                  <a:txBody>
                    <a:bodyPr/>
                    <a:lstStyle/>
                    <a:p>
                      <a:endParaRPr lang="en-US" sz="1400" dirty="0">
                        <a:solidFill>
                          <a:srgbClr val="002060"/>
                        </a:solidFill>
                      </a:endParaRPr>
                    </a:p>
                  </a:txBody>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86800" cy="5181600"/>
          </a:xfrm>
        </p:spPr>
        <p:txBody>
          <a:bodyPr>
            <a:normAutofit/>
          </a:bodyPr>
          <a:lstStyle/>
          <a:p>
            <a:pPr algn="ctr"/>
            <a:r>
              <a:rPr lang="en-US" sz="4400" b="1" u="sng" dirty="0">
                <a:solidFill>
                  <a:srgbClr val="7030A0"/>
                </a:solidFill>
              </a:rPr>
              <a:t>THANK you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AE668-58E1-3EB5-25AE-E9566AD229EF}"/>
              </a:ext>
            </a:extLst>
          </p:cNvPr>
          <p:cNvSpPr>
            <a:spLocks noGrp="1"/>
          </p:cNvSpPr>
          <p:nvPr>
            <p:ph type="title"/>
          </p:nvPr>
        </p:nvSpPr>
        <p:spPr>
          <a:xfrm>
            <a:off x="0" y="0"/>
            <a:ext cx="9144000" cy="1066800"/>
          </a:xfrm>
          <a:solidFill>
            <a:schemeClr val="bg2">
              <a:lumMod val="75000"/>
            </a:schemeClr>
          </a:solidFill>
        </p:spPr>
        <p:txBody>
          <a:bodyPr>
            <a:normAutofit/>
          </a:bodyPr>
          <a:lstStyle/>
          <a:p>
            <a:pPr algn="ctr"/>
            <a:r>
              <a:rPr lang="en-US"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DATA ENTRY IN TENDER GOOGLE </a:t>
            </a:r>
            <a:r>
              <a:rPr lang="en-US" sz="2800" b="1" cap="none" dirty="0" smtClean="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SHEET-2</a:t>
            </a:r>
            <a:endParaRPr lang="en-IN"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 xmlns:a16="http://schemas.microsoft.com/office/drawing/2014/main" id="{D60E63F4-4DD5-57D7-8046-A6CC966F362C}"/>
              </a:ext>
            </a:extLst>
          </p:cNvPr>
          <p:cNvSpPr>
            <a:spLocks noGrp="1"/>
          </p:cNvSpPr>
          <p:nvPr>
            <p:ph idx="1"/>
          </p:nvPr>
        </p:nvSpPr>
        <p:spPr>
          <a:xfrm>
            <a:off x="0" y="1066800"/>
            <a:ext cx="9144000" cy="5791200"/>
          </a:xfrm>
        </p:spPr>
        <p:txBody>
          <a:bodyPr>
            <a:normAutofit/>
          </a:bodyPr>
          <a:lstStyle/>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Approval Status of WB  - </a:t>
            </a:r>
            <a:r>
              <a:rPr lang="en-US" sz="2400" b="1" dirty="0">
                <a:latin typeface="Cambria" panose="02040503050406030204" pitchFamily="18" charset="0"/>
                <a:ea typeface="Cambria" panose="02040503050406030204" pitchFamily="18" charset="0"/>
              </a:rPr>
              <a:t>Select From Drop Down List (</a:t>
            </a:r>
            <a:r>
              <a:rPr lang="en-US" sz="2400" b="1" i="1" dirty="0">
                <a:latin typeface="Cambria" panose="02040503050406030204" pitchFamily="18" charset="0"/>
                <a:ea typeface="Cambria" panose="02040503050406030204" pitchFamily="18" charset="0"/>
              </a:rPr>
              <a:t>Yes , No, N/A</a:t>
            </a:r>
            <a:r>
              <a:rPr lang="en-US" sz="2400" b="1" dirty="0">
                <a:latin typeface="Cambria" panose="02040503050406030204" pitchFamily="18" charset="0"/>
                <a:ea typeface="Cambria" panose="02040503050406030204" pitchFamily="18" charset="0"/>
              </a:rPr>
              <a:t>)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Scheme ID  - </a:t>
            </a:r>
            <a:r>
              <a:rPr lang="en-US" sz="2400" b="1" dirty="0">
                <a:latin typeface="Cambria" panose="02040503050406030204" pitchFamily="18" charset="0"/>
                <a:ea typeface="Cambria" panose="02040503050406030204" pitchFamily="18" charset="0"/>
              </a:rPr>
              <a:t>Type Scheme ID as per Administrative Approval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Administrative Approval No - </a:t>
            </a:r>
            <a:r>
              <a:rPr lang="en-US" sz="2400" b="1" dirty="0">
                <a:latin typeface="Cambria" panose="02040503050406030204" pitchFamily="18" charset="0"/>
                <a:ea typeface="Cambria" panose="02040503050406030204" pitchFamily="18" charset="0"/>
              </a:rPr>
              <a:t>Type Administrative Approval No as per Administrative Approval Copy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AA date - </a:t>
            </a:r>
            <a:r>
              <a:rPr lang="en-US" sz="2400" b="1" dirty="0">
                <a:latin typeface="Cambria" panose="02040503050406030204" pitchFamily="18" charset="0"/>
                <a:ea typeface="Cambria" panose="02040503050406030204" pitchFamily="18" charset="0"/>
              </a:rPr>
              <a:t>Enter date clicking left mouse button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Administrative Approval (Rs) - </a:t>
            </a:r>
            <a:r>
              <a:rPr lang="en-US" sz="2400" b="1" dirty="0">
                <a:latin typeface="Cambria" panose="02040503050406030204" pitchFamily="18" charset="0"/>
                <a:ea typeface="Cambria" panose="02040503050406030204" pitchFamily="18" charset="0"/>
              </a:rPr>
              <a:t>Type Administrative Approval amount as per Administrative Approval Copy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Step Package Value (Rs)-  </a:t>
            </a:r>
            <a:r>
              <a:rPr lang="en-US" sz="2400" b="1" dirty="0">
                <a:latin typeface="Cambria" panose="02040503050406030204" pitchFamily="18" charset="0"/>
                <a:ea typeface="Cambria" panose="02040503050406030204" pitchFamily="18" charset="0"/>
              </a:rPr>
              <a:t>Type Step Package Amount as  </a:t>
            </a:r>
            <a:r>
              <a:rPr lang="en-US" sz="2400" b="1" dirty="0" smtClean="0">
                <a:latin typeface="Cambria" panose="02040503050406030204" pitchFamily="18" charset="0"/>
                <a:ea typeface="Cambria" panose="02040503050406030204" pitchFamily="18" charset="0"/>
              </a:rPr>
              <a:t>approved through</a:t>
            </a:r>
            <a:r>
              <a:rPr lang="en-US" sz="2400" b="1" dirty="0" smtClean="0">
                <a:solidFill>
                  <a:srgbClr val="92D050"/>
                </a:solidFill>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STEP </a:t>
            </a:r>
            <a:r>
              <a:rPr lang="en-US" sz="2400" b="1" dirty="0">
                <a:latin typeface="Cambria" panose="02040503050406030204" pitchFamily="18" charset="0"/>
                <a:ea typeface="Cambria" panose="02040503050406030204" pitchFamily="18" charset="0"/>
              </a:rPr>
              <a:t>.</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Total Estimated Amount put to Tender (Rs) - </a:t>
            </a:r>
            <a:r>
              <a:rPr lang="en-US" sz="2400" b="1" dirty="0">
                <a:latin typeface="Cambria" panose="02040503050406030204" pitchFamily="18" charset="0"/>
                <a:ea typeface="Cambria" panose="02040503050406030204" pitchFamily="18" charset="0"/>
              </a:rPr>
              <a:t>Type total Amount as per tender (Integer No </a:t>
            </a:r>
            <a:r>
              <a:rPr lang="en-US" sz="2400" b="1" dirty="0" smtClean="0">
                <a:latin typeface="Cambria" panose="02040503050406030204" pitchFamily="18" charset="0"/>
                <a:ea typeface="Cambria" panose="02040503050406030204" pitchFamily="18" charset="0"/>
              </a:rPr>
              <a:t>, without </a:t>
            </a:r>
            <a:r>
              <a:rPr lang="en-US" sz="2400" b="1" dirty="0">
                <a:latin typeface="Cambria" panose="02040503050406030204" pitchFamily="18" charset="0"/>
                <a:ea typeface="Cambria" panose="02040503050406030204" pitchFamily="18" charset="0"/>
              </a:rPr>
              <a:t>Coma)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Individual Estimated Amount Put To Tender (Rs) - </a:t>
            </a:r>
            <a:r>
              <a:rPr lang="en-US" sz="2400" b="1" dirty="0">
                <a:latin typeface="Cambria" panose="02040503050406030204" pitchFamily="18" charset="0"/>
                <a:ea typeface="Cambria" panose="02040503050406030204" pitchFamily="18" charset="0"/>
              </a:rPr>
              <a:t>Type Individual Amount as per tender (Integer No </a:t>
            </a:r>
            <a:r>
              <a:rPr lang="en-US" sz="2400" b="1" dirty="0" smtClean="0">
                <a:latin typeface="Cambria" panose="02040503050406030204" pitchFamily="18" charset="0"/>
                <a:ea typeface="Cambria" panose="02040503050406030204" pitchFamily="18" charset="0"/>
              </a:rPr>
              <a:t>,without </a:t>
            </a:r>
            <a:r>
              <a:rPr lang="en-US" sz="2400" b="1" dirty="0">
                <a:latin typeface="Cambria" panose="02040503050406030204" pitchFamily="18" charset="0"/>
                <a:ea typeface="Cambria" panose="02040503050406030204" pitchFamily="18" charset="0"/>
              </a:rPr>
              <a:t>Coma) .</a:t>
            </a:r>
          </a:p>
          <a:p>
            <a:pPr>
              <a:buFont typeface="Wingdings" pitchFamily="2" charset="2"/>
              <a:buChar char="v"/>
            </a:pPr>
            <a:endParaRPr lang="en-IN" sz="2400" b="1" dirty="0"/>
          </a:p>
        </p:txBody>
      </p:sp>
    </p:spTree>
    <p:extLst>
      <p:ext uri="{BB962C8B-B14F-4D97-AF65-F5344CB8AC3E}">
        <p14:creationId xmlns:p14="http://schemas.microsoft.com/office/powerpoint/2010/main" xmlns="" val="424640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AE668-58E1-3EB5-25AE-E9566AD229EF}"/>
              </a:ext>
            </a:extLst>
          </p:cNvPr>
          <p:cNvSpPr>
            <a:spLocks noGrp="1"/>
          </p:cNvSpPr>
          <p:nvPr>
            <p:ph type="title"/>
          </p:nvPr>
        </p:nvSpPr>
        <p:spPr>
          <a:xfrm>
            <a:off x="0" y="0"/>
            <a:ext cx="9144000" cy="1066799"/>
          </a:xfrm>
          <a:solidFill>
            <a:schemeClr val="bg2">
              <a:lumMod val="75000"/>
            </a:schemeClr>
          </a:solidFill>
        </p:spPr>
        <p:txBody>
          <a:bodyPr>
            <a:normAutofit/>
          </a:bodyPr>
          <a:lstStyle/>
          <a:p>
            <a:pPr algn="ctr"/>
            <a:r>
              <a:rPr lang="en-US"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DATA ENTRY IN TENDER GOOGLE </a:t>
            </a:r>
            <a:r>
              <a:rPr lang="en-US" sz="2800" b="1" cap="none" dirty="0" smtClean="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SHEET-3</a:t>
            </a:r>
            <a:endParaRPr lang="en-IN"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 xmlns:a16="http://schemas.microsoft.com/office/drawing/2014/main" id="{D60E63F4-4DD5-57D7-8046-A6CC966F362C}"/>
              </a:ext>
            </a:extLst>
          </p:cNvPr>
          <p:cNvSpPr>
            <a:spLocks noGrp="1"/>
          </p:cNvSpPr>
          <p:nvPr>
            <p:ph idx="1"/>
          </p:nvPr>
        </p:nvSpPr>
        <p:spPr>
          <a:xfrm>
            <a:off x="0" y="1066800"/>
            <a:ext cx="9144000" cy="5791200"/>
          </a:xfrm>
        </p:spPr>
        <p:txBody>
          <a:bodyPr>
            <a:normAutofit/>
          </a:bodyPr>
          <a:lstStyle/>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District - </a:t>
            </a:r>
            <a:r>
              <a:rPr lang="en-US" sz="2400" b="1" dirty="0">
                <a:latin typeface="Cambria" panose="02040503050406030204" pitchFamily="18" charset="0"/>
                <a:ea typeface="Cambria" panose="02040503050406030204" pitchFamily="18" charset="0"/>
              </a:rPr>
              <a:t>Select From Drop Down List.</a:t>
            </a:r>
          </a:p>
          <a:p>
            <a:pPr>
              <a:buFont typeface="Wingdings" pitchFamily="2" charset="2"/>
              <a:buChar char="v"/>
            </a:pPr>
            <a:r>
              <a:rPr lang="en-US" sz="2400" b="1" dirty="0">
                <a:latin typeface="Cambria" panose="02040503050406030204" pitchFamily="18" charset="0"/>
                <a:ea typeface="Cambria" panose="02040503050406030204" pitchFamily="18" charset="0"/>
              </a:rPr>
              <a:t> </a:t>
            </a:r>
            <a:r>
              <a:rPr lang="en-US" sz="2400" b="1" dirty="0">
                <a:solidFill>
                  <a:srgbClr val="C00000"/>
                </a:solidFill>
                <a:latin typeface="Cambria" panose="02040503050406030204" pitchFamily="18" charset="0"/>
                <a:ea typeface="Cambria" panose="02040503050406030204" pitchFamily="18" charset="0"/>
              </a:rPr>
              <a:t>Block -  </a:t>
            </a:r>
            <a:r>
              <a:rPr lang="en-US" sz="2400" b="1" dirty="0">
                <a:latin typeface="Cambria" panose="02040503050406030204" pitchFamily="18" charset="0"/>
                <a:ea typeface="Cambria" panose="02040503050406030204" pitchFamily="18" charset="0"/>
              </a:rPr>
              <a:t>Select From Drop Down List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 GP  - </a:t>
            </a:r>
            <a:r>
              <a:rPr lang="en-US" sz="2400" b="1" dirty="0">
                <a:latin typeface="Cambria" panose="02040503050406030204" pitchFamily="18" charset="0"/>
                <a:ea typeface="Cambria" panose="02040503050406030204" pitchFamily="18" charset="0"/>
              </a:rPr>
              <a:t>Type as Text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Mouza - </a:t>
            </a:r>
            <a:r>
              <a:rPr lang="en-US" sz="2400" b="1" dirty="0">
                <a:latin typeface="Cambria" panose="02040503050406030204" pitchFamily="18" charset="0"/>
                <a:ea typeface="Cambria" panose="02040503050406030204" pitchFamily="18" charset="0"/>
              </a:rPr>
              <a:t>Type as Text</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 JL no  - </a:t>
            </a:r>
            <a:r>
              <a:rPr lang="en-US" sz="2400" b="1" dirty="0">
                <a:latin typeface="Cambria" panose="02040503050406030204" pitchFamily="18" charset="0"/>
                <a:ea typeface="Cambria" panose="02040503050406030204" pitchFamily="18" charset="0"/>
              </a:rPr>
              <a:t>Type Integer No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Plot -  </a:t>
            </a:r>
            <a:r>
              <a:rPr lang="en-US" sz="2400" b="1" dirty="0">
                <a:latin typeface="Cambria" panose="02040503050406030204" pitchFamily="18" charset="0"/>
                <a:ea typeface="Cambria" panose="02040503050406030204" pitchFamily="18" charset="0"/>
              </a:rPr>
              <a:t>Type Integer No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Latitude - </a:t>
            </a:r>
            <a:r>
              <a:rPr lang="en-US" sz="2400" b="1" dirty="0">
                <a:latin typeface="Cambria" panose="02040503050406030204" pitchFamily="18" charset="0"/>
                <a:ea typeface="Cambria" panose="02040503050406030204" pitchFamily="18" charset="0"/>
              </a:rPr>
              <a:t>Type Integer No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Longitude - </a:t>
            </a:r>
            <a:r>
              <a:rPr lang="en-US" sz="2400" b="1" dirty="0">
                <a:latin typeface="Cambria" panose="02040503050406030204" pitchFamily="18" charset="0"/>
                <a:ea typeface="Cambria" panose="02040503050406030204" pitchFamily="18" charset="0"/>
              </a:rPr>
              <a:t>Type Integer No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Publishing Date of bid (on line)- </a:t>
            </a:r>
            <a:r>
              <a:rPr lang="en-US" sz="2400" b="1" dirty="0">
                <a:latin typeface="Cambria" panose="02040503050406030204" pitchFamily="18" charset="0"/>
                <a:ea typeface="Cambria" panose="02040503050406030204" pitchFamily="18" charset="0"/>
              </a:rPr>
              <a:t>Enter date clicking left mouse button </a:t>
            </a:r>
          </a:p>
          <a:p>
            <a:pPr>
              <a:buFont typeface="Wingdings" pitchFamily="2" charset="2"/>
              <a:buChar char="v"/>
            </a:pPr>
            <a:r>
              <a:rPr lang="en-US" sz="2400" b="1" dirty="0">
                <a:solidFill>
                  <a:srgbClr val="C00000"/>
                </a:solidFill>
                <a:latin typeface="Cambria" panose="02040503050406030204" pitchFamily="18" charset="0"/>
                <a:ea typeface="Cambria" panose="02040503050406030204" pitchFamily="18" charset="0"/>
              </a:rPr>
              <a:t>Closing Date of bid Enter date - </a:t>
            </a:r>
            <a:r>
              <a:rPr lang="en-US" sz="2400" b="1" dirty="0">
                <a:latin typeface="Cambria" panose="02040503050406030204" pitchFamily="18" charset="0"/>
                <a:ea typeface="Cambria" panose="02040503050406030204" pitchFamily="18" charset="0"/>
              </a:rPr>
              <a:t>clicking left mouse button </a:t>
            </a:r>
            <a:r>
              <a:rPr lang="en-US" sz="2400" b="1" dirty="0">
                <a:solidFill>
                  <a:srgbClr val="C00000"/>
                </a:solidFill>
                <a:latin typeface="Cambria" panose="02040503050406030204" pitchFamily="18" charset="0"/>
                <a:ea typeface="Cambria" panose="02040503050406030204" pitchFamily="18" charset="0"/>
              </a:rPr>
              <a:t>Opening Date of Technical bid  - </a:t>
            </a:r>
            <a:r>
              <a:rPr lang="en-US" sz="2400" b="1" dirty="0">
                <a:latin typeface="Cambria" panose="02040503050406030204" pitchFamily="18" charset="0"/>
                <a:ea typeface="Cambria" panose="02040503050406030204" pitchFamily="18" charset="0"/>
              </a:rPr>
              <a:t>Enter date clicking left mouse button </a:t>
            </a:r>
            <a:endParaRPr lang="en-IN"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246409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AE668-58E1-3EB5-25AE-E9566AD229EF}"/>
              </a:ext>
            </a:extLst>
          </p:cNvPr>
          <p:cNvSpPr>
            <a:spLocks noGrp="1"/>
          </p:cNvSpPr>
          <p:nvPr>
            <p:ph type="title"/>
          </p:nvPr>
        </p:nvSpPr>
        <p:spPr>
          <a:xfrm>
            <a:off x="0" y="1"/>
            <a:ext cx="9144000" cy="1066798"/>
          </a:xfrm>
          <a:solidFill>
            <a:schemeClr val="bg2">
              <a:lumMod val="75000"/>
            </a:schemeClr>
          </a:solidFill>
        </p:spPr>
        <p:txBody>
          <a:bodyPr>
            <a:normAutofit/>
          </a:bodyPr>
          <a:lstStyle/>
          <a:p>
            <a:pPr algn="ctr"/>
            <a:r>
              <a:rPr lang="en-US" sz="2800" b="1" cap="none" dirty="0">
                <a:ln w="1905"/>
                <a:solidFill>
                  <a:srgbClr val="0070C0"/>
                </a:solidFill>
                <a:effectLst>
                  <a:innerShdw blurRad="69850" dist="43180" dir="5400000">
                    <a:srgbClr val="000000">
                      <a:alpha val="65000"/>
                    </a:srgbClr>
                  </a:innerShdw>
                </a:effectLst>
              </a:rPr>
              <a:t>PREPARATION OF BID </a:t>
            </a:r>
            <a:r>
              <a:rPr lang="en-US" sz="2800" b="1" cap="none" dirty="0" smtClean="0">
                <a:ln w="1905"/>
                <a:solidFill>
                  <a:srgbClr val="0070C0"/>
                </a:solidFill>
                <a:effectLst>
                  <a:innerShdw blurRad="69850" dist="43180" dir="5400000">
                    <a:srgbClr val="000000">
                      <a:alpha val="65000"/>
                    </a:srgbClr>
                  </a:innerShdw>
                </a:effectLst>
              </a:rPr>
              <a:t>DOCUMENTS -1</a:t>
            </a:r>
            <a:endParaRPr lang="en-IN" sz="2800" b="1" cap="none" dirty="0">
              <a:ln w="1905"/>
              <a:solidFill>
                <a:srgbClr val="0070C0"/>
              </a:solidFill>
              <a:effectLst>
                <a:innerShdw blurRad="69850" dist="43180" dir="5400000">
                  <a:srgbClr val="000000">
                    <a:alpha val="65000"/>
                  </a:srgbClr>
                </a:innerShdw>
              </a:effectLst>
            </a:endParaRPr>
          </a:p>
        </p:txBody>
      </p:sp>
      <p:sp>
        <p:nvSpPr>
          <p:cNvPr id="3" name="Content Placeholder 2">
            <a:extLst>
              <a:ext uri="{FF2B5EF4-FFF2-40B4-BE49-F238E27FC236}">
                <a16:creationId xmlns="" xmlns:a16="http://schemas.microsoft.com/office/drawing/2014/main" id="{D60E63F4-4DD5-57D7-8046-A6CC966F362C}"/>
              </a:ext>
            </a:extLst>
          </p:cNvPr>
          <p:cNvSpPr>
            <a:spLocks noGrp="1"/>
          </p:cNvSpPr>
          <p:nvPr>
            <p:ph idx="1"/>
          </p:nvPr>
        </p:nvSpPr>
        <p:spPr>
          <a:xfrm>
            <a:off x="0" y="1066799"/>
            <a:ext cx="9144000" cy="6096001"/>
          </a:xfrm>
        </p:spPr>
        <p:txBody>
          <a:bodyPr>
            <a:noAutofit/>
          </a:bodyPr>
          <a:lstStyle/>
          <a:p>
            <a:pPr>
              <a:buFont typeface="Wingdings" pitchFamily="2" charset="2"/>
              <a:buChar char="v"/>
            </a:pPr>
            <a:r>
              <a:rPr lang="en-IN" sz="2200" b="1" dirty="0">
                <a:solidFill>
                  <a:srgbClr val="7030A0"/>
                </a:solidFill>
                <a:latin typeface="Cambria" panose="02040503050406030204" pitchFamily="18" charset="0"/>
                <a:ea typeface="Cambria" panose="02040503050406030204" pitchFamily="18" charset="0"/>
              </a:rPr>
              <a:t>Bid documents </a:t>
            </a:r>
            <a:r>
              <a:rPr lang="en-IN" sz="2200" b="1" dirty="0" smtClean="0">
                <a:latin typeface="Cambria" panose="02040503050406030204" pitchFamily="18" charset="0"/>
                <a:ea typeface="Cambria" panose="02040503050406030204" pitchFamily="18" charset="0"/>
              </a:rPr>
              <a:t>must be as per World Bank( WB ) </a:t>
            </a:r>
            <a:r>
              <a:rPr lang="en-IN" sz="2200" b="1" dirty="0">
                <a:solidFill>
                  <a:srgbClr val="7030A0"/>
                </a:solidFill>
                <a:latin typeface="Cambria" panose="02040503050406030204" pitchFamily="18" charset="0"/>
                <a:ea typeface="Cambria" panose="02040503050406030204" pitchFamily="18" charset="0"/>
              </a:rPr>
              <a:t>standard bid documents format for particular type of scheme. Main format should not be changed put relevant Data only.</a:t>
            </a:r>
          </a:p>
          <a:p>
            <a:pPr>
              <a:buFont typeface="Wingdings" pitchFamily="2" charset="2"/>
              <a:buChar char="v"/>
            </a:pPr>
            <a:r>
              <a:rPr lang="en-IN" sz="2200" b="1" dirty="0">
                <a:solidFill>
                  <a:srgbClr val="7030A0"/>
                </a:solidFill>
                <a:latin typeface="Cambria" panose="02040503050406030204" pitchFamily="18" charset="0"/>
                <a:ea typeface="Cambria" panose="02040503050406030204" pitchFamily="18" charset="0"/>
              </a:rPr>
              <a:t>Bid documents should be prepared as per approved package.</a:t>
            </a:r>
          </a:p>
          <a:p>
            <a:pPr>
              <a:buFont typeface="Wingdings" pitchFamily="2" charset="2"/>
              <a:buChar char="v"/>
            </a:pPr>
            <a:r>
              <a:rPr lang="en-IN" sz="2200" b="1" dirty="0">
                <a:solidFill>
                  <a:srgbClr val="7030A0"/>
                </a:solidFill>
                <a:latin typeface="Cambria" panose="02040503050406030204" pitchFamily="18" charset="0"/>
                <a:ea typeface="Cambria" panose="02040503050406030204" pitchFamily="18" charset="0"/>
              </a:rPr>
              <a:t>Estimated Amount Put to Tender should not be displayed anywhere in Bid Documents as per World Bank Norms.</a:t>
            </a:r>
          </a:p>
          <a:p>
            <a:pPr>
              <a:buFont typeface="Wingdings" pitchFamily="2" charset="2"/>
              <a:buChar char="v"/>
            </a:pPr>
            <a:r>
              <a:rPr lang="en-IN" sz="2200" b="1" dirty="0">
                <a:solidFill>
                  <a:srgbClr val="C00000"/>
                </a:solidFill>
                <a:latin typeface="Cambria" panose="02040503050406030204" pitchFamily="18" charset="0"/>
                <a:ea typeface="Cambria" panose="02040503050406030204" pitchFamily="18" charset="0"/>
              </a:rPr>
              <a:t>Bid Security – </a:t>
            </a:r>
            <a:r>
              <a:rPr lang="en-IN" sz="2200" b="1" dirty="0">
                <a:latin typeface="Cambria" panose="02040503050406030204" pitchFamily="18" charset="0"/>
                <a:ea typeface="Cambria" panose="02040503050406030204" pitchFamily="18" charset="0"/>
              </a:rPr>
              <a:t>It should be @ 2 % of Estimated amount Put To Tender through NFT /RTGS or BG . </a:t>
            </a:r>
            <a:r>
              <a:rPr lang="en-IN" sz="2200" b="1" dirty="0" smtClean="0">
                <a:latin typeface="Cambria" panose="02040503050406030204" pitchFamily="18" charset="0"/>
                <a:ea typeface="Cambria" panose="02040503050406030204" pitchFamily="18" charset="0"/>
              </a:rPr>
              <a:t>Bid Security may be rounded up to the next 100 , and fixed  . Validity </a:t>
            </a:r>
            <a:r>
              <a:rPr lang="en-IN" sz="2200" b="1" dirty="0">
                <a:latin typeface="Cambria" panose="02040503050406030204" pitchFamily="18" charset="0"/>
                <a:ea typeface="Cambria" panose="02040503050406030204" pitchFamily="18" charset="0"/>
              </a:rPr>
              <a:t>of BG will be 45 days beyond the validity of the Bid .</a:t>
            </a:r>
          </a:p>
          <a:p>
            <a:pPr>
              <a:buFont typeface="Wingdings" pitchFamily="2" charset="2"/>
              <a:buChar char="v"/>
            </a:pPr>
            <a:r>
              <a:rPr lang="en-IN" sz="2200" b="1" dirty="0">
                <a:solidFill>
                  <a:srgbClr val="C00000"/>
                </a:solidFill>
                <a:latin typeface="Cambria" panose="02040503050406030204" pitchFamily="18" charset="0"/>
                <a:ea typeface="Cambria" panose="02040503050406030204" pitchFamily="18" charset="0"/>
              </a:rPr>
              <a:t>Cost of Bid documents  – </a:t>
            </a:r>
            <a:r>
              <a:rPr lang="en-IN" sz="2200" b="1" dirty="0">
                <a:latin typeface="Cambria" panose="02040503050406030204" pitchFamily="18" charset="0"/>
                <a:ea typeface="Cambria" panose="02040503050406030204" pitchFamily="18" charset="0"/>
              </a:rPr>
              <a:t>Free . </a:t>
            </a:r>
          </a:p>
          <a:p>
            <a:pPr>
              <a:buFont typeface="Wingdings" pitchFamily="2" charset="2"/>
              <a:buChar char="v"/>
            </a:pPr>
            <a:r>
              <a:rPr lang="en-IN" sz="2200" b="1" dirty="0">
                <a:solidFill>
                  <a:srgbClr val="C00000"/>
                </a:solidFill>
                <a:latin typeface="Cambria" panose="02040503050406030204" pitchFamily="18" charset="0"/>
                <a:ea typeface="Cambria" panose="02040503050406030204" pitchFamily="18" charset="0"/>
              </a:rPr>
              <a:t>Time of Completion of Works – </a:t>
            </a:r>
            <a:r>
              <a:rPr lang="en-IN" sz="2200" b="1" dirty="0">
                <a:latin typeface="Cambria" panose="02040503050406030204" pitchFamily="18" charset="0"/>
                <a:ea typeface="Cambria" panose="02040503050406030204" pitchFamily="18" charset="0"/>
              </a:rPr>
              <a:t>It should be as per actual requirement , Generally it is considered 6 months.</a:t>
            </a:r>
          </a:p>
          <a:p>
            <a:pPr>
              <a:buFont typeface="Wingdings" pitchFamily="2" charset="2"/>
              <a:buChar char="v"/>
            </a:pPr>
            <a:r>
              <a:rPr lang="en-IN" sz="2200" b="1" dirty="0">
                <a:solidFill>
                  <a:srgbClr val="C00000"/>
                </a:solidFill>
                <a:latin typeface="Cambria" panose="02040503050406030204" pitchFamily="18" charset="0"/>
                <a:ea typeface="Cambria" panose="02040503050406030204" pitchFamily="18" charset="0"/>
              </a:rPr>
              <a:t>Bidding Time – </a:t>
            </a:r>
            <a:r>
              <a:rPr lang="en-IN" sz="2200" b="1" dirty="0">
                <a:latin typeface="Cambria" panose="02040503050406030204" pitchFamily="18" charset="0"/>
                <a:ea typeface="Cambria" panose="02040503050406030204" pitchFamily="18" charset="0"/>
              </a:rPr>
              <a:t>Minimum 30 days from date of publishing to news paper to last date of bid submission. Extra 3-4 days should be considered for publication in news paper.</a:t>
            </a:r>
          </a:p>
        </p:txBody>
      </p:sp>
    </p:spTree>
    <p:extLst>
      <p:ext uri="{BB962C8B-B14F-4D97-AF65-F5344CB8AC3E}">
        <p14:creationId xmlns:p14="http://schemas.microsoft.com/office/powerpoint/2010/main" xmlns="" val="4246409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AE668-58E1-3EB5-25AE-E9566AD229EF}"/>
              </a:ext>
            </a:extLst>
          </p:cNvPr>
          <p:cNvSpPr>
            <a:spLocks noGrp="1"/>
          </p:cNvSpPr>
          <p:nvPr>
            <p:ph type="title"/>
          </p:nvPr>
        </p:nvSpPr>
        <p:spPr>
          <a:xfrm>
            <a:off x="0" y="0"/>
            <a:ext cx="9144000" cy="1066799"/>
          </a:xfrm>
          <a:solidFill>
            <a:schemeClr val="bg2">
              <a:lumMod val="75000"/>
            </a:schemeClr>
          </a:solidFill>
        </p:spPr>
        <p:txBody>
          <a:bodyPr>
            <a:normAutofit/>
          </a:bodyPr>
          <a:lstStyle/>
          <a:p>
            <a:pPr algn="ctr"/>
            <a:r>
              <a:rPr lang="en-US" sz="2800" b="1" cap="none" dirty="0" smtClean="0">
                <a:ln w="1905"/>
                <a:solidFill>
                  <a:srgbClr val="0070C0"/>
                </a:solidFill>
                <a:effectLst>
                  <a:innerShdw blurRad="69850" dist="43180" dir="5400000">
                    <a:srgbClr val="000000">
                      <a:alpha val="65000"/>
                    </a:srgbClr>
                  </a:innerShdw>
                </a:effectLst>
              </a:rPr>
              <a:t>PREPARATION OF BID DOCUMENTS -2</a:t>
            </a:r>
            <a:endParaRPr lang="en-IN" sz="2800" b="1" cap="none" dirty="0">
              <a:ln w="1905"/>
              <a:solidFill>
                <a:srgbClr val="0070C0"/>
              </a:solidFill>
              <a:effectLst>
                <a:innerShdw blurRad="69850" dist="43180" dir="5400000">
                  <a:srgbClr val="000000">
                    <a:alpha val="65000"/>
                  </a:srgbClr>
                </a:innerShdw>
              </a:effectLst>
            </a:endParaRPr>
          </a:p>
        </p:txBody>
      </p:sp>
      <p:sp>
        <p:nvSpPr>
          <p:cNvPr id="3" name="Content Placeholder 2">
            <a:extLst>
              <a:ext uri="{FF2B5EF4-FFF2-40B4-BE49-F238E27FC236}">
                <a16:creationId xmlns:a16="http://schemas.microsoft.com/office/drawing/2014/main" xmlns="" id="{D60E63F4-4DD5-57D7-8046-A6CC966F362C}"/>
              </a:ext>
            </a:extLst>
          </p:cNvPr>
          <p:cNvSpPr>
            <a:spLocks noGrp="1"/>
          </p:cNvSpPr>
          <p:nvPr>
            <p:ph idx="1"/>
          </p:nvPr>
        </p:nvSpPr>
        <p:spPr>
          <a:xfrm>
            <a:off x="152400" y="1066800"/>
            <a:ext cx="8839200" cy="5562600"/>
          </a:xfrm>
        </p:spPr>
        <p:txBody>
          <a:bodyPr>
            <a:normAutofit fontScale="92500" lnSpcReduction="10000"/>
          </a:bodyPr>
          <a:lstStyle/>
          <a:p>
            <a:pPr>
              <a:buFont typeface="Wingdings" pitchFamily="2" charset="2"/>
              <a:buChar char="v"/>
            </a:pPr>
            <a:r>
              <a:rPr lang="en-IN" sz="2400" b="1" dirty="0" smtClean="0">
                <a:solidFill>
                  <a:srgbClr val="C00000"/>
                </a:solidFill>
                <a:latin typeface="Cambria" pitchFamily="18" charset="0"/>
                <a:ea typeface="Cambria" pitchFamily="18" charset="0"/>
              </a:rPr>
              <a:t>Last Date of Bid submission – </a:t>
            </a:r>
            <a:r>
              <a:rPr lang="en-IN" sz="2400" b="1" dirty="0" smtClean="0">
                <a:latin typeface="Cambria" pitchFamily="18" charset="0"/>
                <a:ea typeface="Cambria" pitchFamily="18" charset="0"/>
              </a:rPr>
              <a:t>it should be more than 10 days after bid clarification closing date.</a:t>
            </a:r>
          </a:p>
          <a:p>
            <a:pPr>
              <a:buFont typeface="Wingdings" pitchFamily="2" charset="2"/>
              <a:buChar char="v"/>
            </a:pPr>
            <a:r>
              <a:rPr lang="en-IN" sz="2400" b="1" dirty="0" smtClean="0">
                <a:latin typeface="Cambria" pitchFamily="18" charset="0"/>
                <a:ea typeface="Cambria" pitchFamily="18" charset="0"/>
              </a:rPr>
              <a:t> Minimum Qualification Criteria – </a:t>
            </a:r>
          </a:p>
          <a:p>
            <a:r>
              <a:rPr lang="en-IN" sz="2400" b="1" dirty="0" smtClean="0">
                <a:latin typeface="Cambria" pitchFamily="18" charset="0"/>
                <a:ea typeface="Cambria" pitchFamily="18" charset="0"/>
              </a:rPr>
              <a:t>      1. Credential   :- </a:t>
            </a:r>
            <a:r>
              <a:rPr lang="en-US" sz="2400" b="1" dirty="0">
                <a:latin typeface="Cambria" pitchFamily="18" charset="0"/>
                <a:ea typeface="Cambria" pitchFamily="18" charset="0"/>
              </a:rPr>
              <a:t>The bidder must satisfactorily complete at least one similar nature of work within last 3 </a:t>
            </a:r>
            <a:r>
              <a:rPr lang="en-US" sz="2400" b="1" dirty="0" smtClean="0">
                <a:latin typeface="Cambria" pitchFamily="18" charset="0"/>
                <a:ea typeface="Cambria" pitchFamily="18" charset="0"/>
              </a:rPr>
              <a:t>years</a:t>
            </a:r>
            <a:r>
              <a:rPr lang="en-IN" sz="2400" b="1" dirty="0">
                <a:latin typeface="Cambria" pitchFamily="18" charset="0"/>
                <a:ea typeface="Cambria" pitchFamily="18" charset="0"/>
              </a:rPr>
              <a:t> prior to bid </a:t>
            </a:r>
            <a:r>
              <a:rPr lang="en-IN" sz="2400" b="1" dirty="0" smtClean="0">
                <a:latin typeface="Cambria" pitchFamily="18" charset="0"/>
                <a:ea typeface="Cambria" pitchFamily="18" charset="0"/>
              </a:rPr>
              <a:t>opening, and</a:t>
            </a:r>
            <a:r>
              <a:rPr lang="en-US" sz="2400" b="1" dirty="0" smtClean="0">
                <a:latin typeface="Cambria" pitchFamily="18" charset="0"/>
                <a:ea typeface="Cambria" pitchFamily="18" charset="0"/>
              </a:rPr>
              <a:t>  </a:t>
            </a:r>
            <a:r>
              <a:rPr lang="en-US" sz="2400" b="1" dirty="0">
                <a:latin typeface="Cambria" pitchFamily="18" charset="0"/>
                <a:ea typeface="Cambria" pitchFamily="18" charset="0"/>
              </a:rPr>
              <a:t>having a magnitude of minimum  40 (Forty) percent of the </a:t>
            </a:r>
            <a:r>
              <a:rPr lang="en-IN" sz="2400" b="1" dirty="0">
                <a:latin typeface="Cambria" pitchFamily="18" charset="0"/>
                <a:ea typeface="Cambria" pitchFamily="18" charset="0"/>
              </a:rPr>
              <a:t>estimated amount put to </a:t>
            </a:r>
            <a:r>
              <a:rPr lang="en-IN" sz="2400" b="1" dirty="0" smtClean="0">
                <a:latin typeface="Cambria" pitchFamily="18" charset="0"/>
                <a:ea typeface="Cambria" pitchFamily="18" charset="0"/>
              </a:rPr>
              <a:t>tender . </a:t>
            </a:r>
            <a:r>
              <a:rPr lang="en-IN" sz="2400" b="1" dirty="0">
                <a:latin typeface="Cambria" pitchFamily="18" charset="0"/>
                <a:ea typeface="Cambria" pitchFamily="18" charset="0"/>
              </a:rPr>
              <a:t>(Required </a:t>
            </a:r>
            <a:r>
              <a:rPr lang="en-IN" sz="2400" b="1" dirty="0" smtClean="0">
                <a:latin typeface="Cambria" pitchFamily="18" charset="0"/>
                <a:ea typeface="Cambria" pitchFamily="18" charset="0"/>
              </a:rPr>
              <a:t>40% amount </a:t>
            </a:r>
            <a:r>
              <a:rPr lang="en-IN" sz="2400" b="1" dirty="0">
                <a:latin typeface="Cambria" pitchFamily="18" charset="0"/>
                <a:ea typeface="Cambria" pitchFamily="18" charset="0"/>
              </a:rPr>
              <a:t>have to be </a:t>
            </a:r>
            <a:r>
              <a:rPr lang="en-IN" sz="2400" b="1" dirty="0" smtClean="0">
                <a:latin typeface="Cambria" pitchFamily="18" charset="0"/>
                <a:ea typeface="Cambria" pitchFamily="18" charset="0"/>
              </a:rPr>
              <a:t>given in figure)</a:t>
            </a:r>
            <a:r>
              <a:rPr lang="en-US" sz="2400" b="1" dirty="0" smtClean="0">
                <a:latin typeface="Cambria" pitchFamily="18" charset="0"/>
                <a:ea typeface="Cambria" pitchFamily="18" charset="0"/>
              </a:rPr>
              <a:t>  .Only completion value of works , as mentioned in Completion certificate </a:t>
            </a:r>
            <a:r>
              <a:rPr lang="en-IN" sz="2400" b="1" dirty="0" smtClean="0">
                <a:latin typeface="Cambria" pitchFamily="18" charset="0"/>
                <a:ea typeface="Cambria" pitchFamily="18" charset="0"/>
              </a:rPr>
              <a:t>to </a:t>
            </a:r>
            <a:r>
              <a:rPr lang="en-IN" sz="2400" b="1" dirty="0">
                <a:latin typeface="Cambria" pitchFamily="18" charset="0"/>
                <a:ea typeface="Cambria" pitchFamily="18" charset="0"/>
              </a:rPr>
              <a:t>be </a:t>
            </a:r>
            <a:r>
              <a:rPr lang="en-IN" sz="2400" b="1" dirty="0" smtClean="0">
                <a:latin typeface="Cambria" pitchFamily="18" charset="0"/>
                <a:ea typeface="Cambria" pitchFamily="18" charset="0"/>
              </a:rPr>
              <a:t>considered here w.r.t Credential criteria.</a:t>
            </a:r>
          </a:p>
          <a:p>
            <a:r>
              <a:rPr lang="en-IN" sz="2400" b="1" dirty="0" smtClean="0">
                <a:solidFill>
                  <a:srgbClr val="FF0000"/>
                </a:solidFill>
                <a:latin typeface="Cambria" pitchFamily="18" charset="0"/>
                <a:ea typeface="Cambria" pitchFamily="18" charset="0"/>
              </a:rPr>
              <a:t>     </a:t>
            </a:r>
            <a:r>
              <a:rPr lang="en-IN" sz="2400" b="1" dirty="0" smtClean="0">
                <a:solidFill>
                  <a:schemeClr val="tx1"/>
                </a:solidFill>
                <a:latin typeface="Cambria" pitchFamily="18" charset="0"/>
                <a:ea typeface="Cambria" pitchFamily="18" charset="0"/>
              </a:rPr>
              <a:t>2. </a:t>
            </a:r>
            <a:r>
              <a:rPr lang="en-IN" sz="2400" b="1" dirty="0" smtClean="0">
                <a:solidFill>
                  <a:srgbClr val="C00000"/>
                </a:solidFill>
                <a:latin typeface="Cambria" pitchFamily="18" charset="0"/>
                <a:ea typeface="Cambria" pitchFamily="18" charset="0"/>
              </a:rPr>
              <a:t>Annual Financial Turn over – </a:t>
            </a:r>
            <a:r>
              <a:rPr lang="en-IN" sz="2400" b="1" dirty="0" smtClean="0">
                <a:solidFill>
                  <a:schemeClr val="tx1"/>
                </a:solidFill>
                <a:latin typeface="Cambria" pitchFamily="18" charset="0"/>
                <a:ea typeface="Cambria" pitchFamily="18" charset="0"/>
              </a:rPr>
              <a:t>The minimum amount should be 100 % of Estimated amount put to tender in any year of last 3 years. (Required amount have to be given).</a:t>
            </a:r>
          </a:p>
          <a:p>
            <a:pPr>
              <a:buNone/>
            </a:pPr>
            <a:r>
              <a:rPr lang="en-IN" sz="2400" b="1" dirty="0" smtClean="0">
                <a:solidFill>
                  <a:schemeClr val="tx1"/>
                </a:solidFill>
                <a:latin typeface="Cambria" pitchFamily="18" charset="0"/>
                <a:ea typeface="Cambria" pitchFamily="18" charset="0"/>
              </a:rPr>
              <a:t>    3</a:t>
            </a:r>
            <a:r>
              <a:rPr lang="en-IN" sz="2400" b="1" dirty="0" smtClean="0">
                <a:solidFill>
                  <a:srgbClr val="C00000"/>
                </a:solidFill>
                <a:latin typeface="Cambria" pitchFamily="18" charset="0"/>
                <a:ea typeface="Cambria" pitchFamily="18" charset="0"/>
              </a:rPr>
              <a:t>. </a:t>
            </a:r>
            <a:r>
              <a:rPr lang="en-US" sz="2400" b="1" dirty="0" smtClean="0">
                <a:solidFill>
                  <a:srgbClr val="C00000"/>
                </a:solidFill>
                <a:latin typeface="Cambria" pitchFamily="18" charset="0"/>
                <a:ea typeface="Cambria" pitchFamily="18" charset="0"/>
              </a:rPr>
              <a:t>Bank Solvency Certificate  - </a:t>
            </a:r>
            <a:r>
              <a:rPr lang="en-IN" sz="2400" b="1" dirty="0" smtClean="0">
                <a:solidFill>
                  <a:schemeClr val="tx1"/>
                </a:solidFill>
                <a:latin typeface="Cambria" pitchFamily="18" charset="0"/>
                <a:ea typeface="Cambria" pitchFamily="18" charset="0"/>
              </a:rPr>
              <a:t>The minimum amount should be 80 % of Estimated amount put to tender </a:t>
            </a:r>
            <a:r>
              <a:rPr lang="en-IN" sz="2400" b="1" dirty="0" smtClean="0">
                <a:latin typeface="Cambria" pitchFamily="18" charset="0"/>
                <a:ea typeface="Cambria" pitchFamily="18" charset="0"/>
              </a:rPr>
              <a:t>.(Required amount have to be given in figure).</a:t>
            </a:r>
            <a:endParaRPr lang="en-US" sz="2400" dirty="0" smtClean="0">
              <a:latin typeface="Cambria" pitchFamily="18" charset="0"/>
              <a:ea typeface="Cambria" pitchFamily="18" charset="0"/>
            </a:endParaRPr>
          </a:p>
          <a:p>
            <a:pPr>
              <a:buNone/>
            </a:pPr>
            <a:endParaRPr lang="en-IN" sz="2400" b="1" dirty="0">
              <a:solidFill>
                <a:srgbClr val="FF0000"/>
              </a:solidFill>
            </a:endParaRPr>
          </a:p>
        </p:txBody>
      </p:sp>
    </p:spTree>
    <p:extLst>
      <p:ext uri="{BB962C8B-B14F-4D97-AF65-F5344CB8AC3E}">
        <p14:creationId xmlns:p14="http://schemas.microsoft.com/office/powerpoint/2010/main" xmlns="" val="4246409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
            </a:r>
            <a:br>
              <a:rPr lang="en-US" sz="24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br>
            <a:endParaRPr lang="en-US" sz="2400" b="1" dirty="0">
              <a:ln w="0"/>
              <a:solidFill>
                <a:srgbClr val="002060"/>
              </a:solidFill>
              <a:effectLst/>
              <a:latin typeface="Cambria" panose="02040503050406030204" pitchFamily="18" charset="0"/>
            </a:endParaRPr>
          </a:p>
        </p:txBody>
      </p:sp>
      <p:sp>
        <p:nvSpPr>
          <p:cNvPr id="5" name="TextBox 4">
            <a:extLst>
              <a:ext uri="{FF2B5EF4-FFF2-40B4-BE49-F238E27FC236}">
                <a16:creationId xmlns="" xmlns:a16="http://schemas.microsoft.com/office/drawing/2014/main" id="{84EBE1C6-682A-6E68-6582-EBAD03F0B66D}"/>
              </a:ext>
            </a:extLst>
          </p:cNvPr>
          <p:cNvSpPr txBox="1"/>
          <p:nvPr/>
        </p:nvSpPr>
        <p:spPr>
          <a:xfrm>
            <a:off x="304800" y="1066801"/>
            <a:ext cx="8610600" cy="5509200"/>
          </a:xfrm>
          <a:prstGeom prst="rect">
            <a:avLst/>
          </a:prstGeom>
          <a:noFill/>
        </p:spPr>
        <p:txBody>
          <a:bodyPr wrap="square">
            <a:spAutoFit/>
          </a:bodyPr>
          <a:lstStyle/>
          <a:p>
            <a:pPr marL="457200" indent="-457200" algn="just"/>
            <a:r>
              <a:rPr lang="en-US" sz="2200" b="1" dirty="0">
                <a:effectLst/>
                <a:latin typeface="Cambria" panose="02040503050406030204" pitchFamily="18" charset="0"/>
                <a:ea typeface="Times New Roman" panose="02020603050405020304" pitchFamily="18" charset="0"/>
              </a:rPr>
              <a:t>The bid submitted by the bidder shall </a:t>
            </a:r>
            <a:r>
              <a:rPr lang="en-US" sz="2200" b="1" dirty="0" smtClean="0">
                <a:effectLst/>
                <a:latin typeface="Cambria" panose="02040503050406030204" pitchFamily="18" charset="0"/>
                <a:ea typeface="Times New Roman" panose="02020603050405020304" pitchFamily="18" charset="0"/>
              </a:rPr>
              <a:t>be comprised of </a:t>
            </a:r>
            <a:r>
              <a:rPr lang="en-US" sz="2200" b="1" dirty="0">
                <a:effectLst/>
                <a:latin typeface="Cambria" panose="02040503050406030204" pitchFamily="18" charset="0"/>
                <a:ea typeface="Times New Roman" panose="02020603050405020304" pitchFamily="18" charset="0"/>
              </a:rPr>
              <a:t>two parts, </a:t>
            </a:r>
            <a:r>
              <a:rPr lang="en-US" sz="2200" b="1" dirty="0" smtClean="0">
                <a:effectLst/>
                <a:latin typeface="Cambria" panose="02040503050406030204" pitchFamily="18" charset="0"/>
                <a:ea typeface="Times New Roman" panose="02020603050405020304" pitchFamily="18" charset="0"/>
              </a:rPr>
              <a:t>namely , </a:t>
            </a:r>
            <a:r>
              <a:rPr lang="en-US" sz="2200" b="1" dirty="0">
                <a:effectLst/>
                <a:latin typeface="Cambria" panose="02040503050406030204" pitchFamily="18" charset="0"/>
                <a:ea typeface="Times New Roman" panose="02020603050405020304" pitchFamily="18" charset="0"/>
              </a:rPr>
              <a:t>the Technical Part and the Financial Part. </a:t>
            </a:r>
            <a:r>
              <a:rPr lang="en-IN" sz="2200" b="1" dirty="0">
                <a:effectLst/>
                <a:latin typeface="Cambria" panose="02040503050406030204" pitchFamily="18" charset="0"/>
                <a:ea typeface="Times New Roman" panose="02020603050405020304" pitchFamily="18" charset="0"/>
              </a:rPr>
              <a:t>These two Parts shall be submitted simultaneously.</a:t>
            </a:r>
          </a:p>
          <a:p>
            <a:r>
              <a:rPr lang="en-US" sz="2200" b="1" dirty="0">
                <a:effectLst/>
                <a:latin typeface="Cambria" panose="02040503050406030204" pitchFamily="18" charset="0"/>
                <a:ea typeface="Times New Roman" panose="02020603050405020304" pitchFamily="18" charset="0"/>
              </a:rPr>
              <a:t> </a:t>
            </a:r>
            <a:endParaRPr lang="en-IN" sz="2200" b="1" dirty="0">
              <a:effectLst/>
              <a:latin typeface="Cambria" panose="02040503050406030204" pitchFamily="18" charset="0"/>
              <a:ea typeface="Times New Roman" panose="02020603050405020304" pitchFamily="18" charset="0"/>
            </a:endParaRPr>
          </a:p>
          <a:p>
            <a:r>
              <a:rPr lang="en-IN" sz="2200" b="1" dirty="0">
                <a:effectLst/>
                <a:latin typeface="Cambria" panose="02040503050406030204" pitchFamily="18" charset="0"/>
                <a:ea typeface="Times New Roman" panose="02020603050405020304" pitchFamily="18" charset="0"/>
              </a:rPr>
              <a:t>1.	The Technical Part shall contain </a:t>
            </a:r>
            <a:r>
              <a:rPr lang="en-US" sz="2200" b="1" dirty="0">
                <a:effectLst/>
                <a:latin typeface="Cambria" panose="02040503050406030204" pitchFamily="18" charset="0"/>
                <a:ea typeface="Times New Roman" panose="02020603050405020304" pitchFamily="18" charset="0"/>
              </a:rPr>
              <a:t>the following: -</a:t>
            </a:r>
            <a:endParaRPr lang="en-IN" sz="2200" b="1" dirty="0">
              <a:effectLst/>
              <a:latin typeface="Cambria" panose="02040503050406030204" pitchFamily="18" charset="0"/>
              <a:ea typeface="Times New Roman" panose="02020603050405020304" pitchFamily="18" charset="0"/>
            </a:endParaRPr>
          </a:p>
          <a:p>
            <a:r>
              <a:rPr lang="en-US" sz="2200" b="1" dirty="0">
                <a:effectLst/>
                <a:latin typeface="Cambria" panose="02040503050406030204" pitchFamily="18" charset="0"/>
                <a:ea typeface="Times New Roman" panose="02020603050405020304" pitchFamily="18" charset="0"/>
              </a:rPr>
              <a:t> 	(a) </a:t>
            </a:r>
            <a:r>
              <a:rPr lang="en-US" sz="2200" b="1" dirty="0" smtClean="0">
                <a:effectLst/>
                <a:latin typeface="Cambria" panose="02040503050406030204" pitchFamily="18" charset="0"/>
                <a:ea typeface="Times New Roman" panose="02020603050405020304" pitchFamily="18" charset="0"/>
              </a:rPr>
              <a:t> Letter </a:t>
            </a:r>
            <a:r>
              <a:rPr lang="en-US" sz="2200" b="1" dirty="0">
                <a:effectLst/>
                <a:latin typeface="Cambria" panose="02040503050406030204" pitchFamily="18" charset="0"/>
                <a:ea typeface="Times New Roman" panose="02020603050405020304" pitchFamily="18" charset="0"/>
              </a:rPr>
              <a:t>of Bid – Technical Part in the format given in </a:t>
            </a:r>
            <a:r>
              <a:rPr lang="en-US" sz="2200" b="1" dirty="0" smtClean="0">
                <a:effectLst/>
                <a:latin typeface="Cambria" panose="02040503050406030204" pitchFamily="18" charset="0"/>
                <a:ea typeface="Times New Roman" panose="02020603050405020304" pitchFamily="18" charset="0"/>
              </a:rPr>
              <a:t> </a:t>
            </a:r>
          </a:p>
          <a:p>
            <a:r>
              <a:rPr lang="en-US" sz="2200" b="1" dirty="0">
                <a:latin typeface="Cambria" panose="02040503050406030204" pitchFamily="18" charset="0"/>
                <a:ea typeface="Times New Roman" panose="02020603050405020304" pitchFamily="18" charset="0"/>
              </a:rPr>
              <a:t> </a:t>
            </a:r>
            <a:r>
              <a:rPr lang="en-US" sz="2200" b="1" dirty="0" smtClean="0">
                <a:latin typeface="Cambria" panose="02040503050406030204" pitchFamily="18" charset="0"/>
                <a:ea typeface="Times New Roman" panose="02020603050405020304" pitchFamily="18" charset="0"/>
              </a:rPr>
              <a:t>                      </a:t>
            </a:r>
            <a:r>
              <a:rPr lang="en-US" sz="2200" b="1" dirty="0" smtClean="0">
                <a:effectLst/>
                <a:latin typeface="Cambria" panose="02040503050406030204" pitchFamily="18" charset="0"/>
                <a:ea typeface="Times New Roman" panose="02020603050405020304" pitchFamily="18" charset="0"/>
              </a:rPr>
              <a:t>Section </a:t>
            </a:r>
            <a:r>
              <a:rPr lang="en-US" sz="2200" b="1" dirty="0">
                <a:effectLst/>
                <a:latin typeface="Cambria" panose="02040503050406030204" pitchFamily="18" charset="0"/>
                <a:ea typeface="Times New Roman" panose="02020603050405020304" pitchFamily="18" charset="0"/>
              </a:rPr>
              <a:t>B.</a:t>
            </a:r>
            <a:endParaRPr lang="en-IN" sz="2200" b="1" dirty="0">
              <a:effectLst/>
              <a:latin typeface="Cambria" panose="02040503050406030204" pitchFamily="18" charset="0"/>
              <a:ea typeface="Times New Roman" panose="02020603050405020304" pitchFamily="18" charset="0"/>
            </a:endParaRPr>
          </a:p>
          <a:p>
            <a:r>
              <a:rPr lang="en-US" sz="2200" b="1" dirty="0">
                <a:effectLst/>
                <a:latin typeface="Cambria" panose="02040503050406030204" pitchFamily="18" charset="0"/>
                <a:ea typeface="Times New Roman" panose="02020603050405020304" pitchFamily="18" charset="0"/>
              </a:rPr>
              <a:t>	(b) </a:t>
            </a:r>
            <a:r>
              <a:rPr lang="en-US" sz="2200" b="1" dirty="0" smtClean="0">
                <a:effectLst/>
                <a:latin typeface="Cambria" panose="02040503050406030204" pitchFamily="18" charset="0"/>
                <a:ea typeface="Times New Roman" panose="02020603050405020304" pitchFamily="18" charset="0"/>
              </a:rPr>
              <a:t> Qualification </a:t>
            </a:r>
            <a:r>
              <a:rPr lang="en-US" sz="2200" b="1" dirty="0">
                <a:effectLst/>
                <a:latin typeface="Cambria" panose="02040503050406030204" pitchFamily="18" charset="0"/>
                <a:ea typeface="Times New Roman" panose="02020603050405020304" pitchFamily="18" charset="0"/>
              </a:rPr>
              <a:t>information form given in Section B duly </a:t>
            </a:r>
            <a:r>
              <a:rPr lang="en-US" sz="2200" b="1" dirty="0" smtClean="0">
                <a:effectLst/>
                <a:latin typeface="Cambria" panose="02040503050406030204" pitchFamily="18" charset="0"/>
                <a:ea typeface="Times New Roman" panose="02020603050405020304" pitchFamily="18" charset="0"/>
              </a:rPr>
              <a:t>   </a:t>
            </a:r>
          </a:p>
          <a:p>
            <a:r>
              <a:rPr lang="en-US" sz="2200" b="1" dirty="0" smtClean="0">
                <a:latin typeface="Cambria" panose="02040503050406030204" pitchFamily="18" charset="0"/>
                <a:ea typeface="Times New Roman" panose="02020603050405020304" pitchFamily="18" charset="0"/>
              </a:rPr>
              <a:t>                       </a:t>
            </a:r>
            <a:r>
              <a:rPr lang="en-US" sz="2200" b="1" dirty="0" smtClean="0">
                <a:effectLst/>
                <a:latin typeface="Cambria" panose="02040503050406030204" pitchFamily="18" charset="0"/>
                <a:ea typeface="Times New Roman" panose="02020603050405020304" pitchFamily="18" charset="0"/>
              </a:rPr>
              <a:t>completed.</a:t>
            </a:r>
            <a:endParaRPr lang="en-IN" sz="2200" b="1" dirty="0">
              <a:effectLst/>
              <a:latin typeface="Cambria" panose="02040503050406030204" pitchFamily="18" charset="0"/>
              <a:ea typeface="Times New Roman" panose="02020603050405020304" pitchFamily="18" charset="0"/>
            </a:endParaRPr>
          </a:p>
          <a:p>
            <a:pPr marL="571500" indent="-571500" algn="just">
              <a:tabLst>
                <a:tab pos="342900" algn="l"/>
                <a:tab pos="628650" algn="l"/>
                <a:tab pos="685800" algn="l"/>
              </a:tabLst>
            </a:pPr>
            <a:r>
              <a:rPr lang="en-US" sz="2200" b="1" dirty="0">
                <a:effectLst/>
                <a:latin typeface="Cambria" panose="02040503050406030204" pitchFamily="18" charset="0"/>
                <a:ea typeface="Times New Roman" panose="02020603050405020304" pitchFamily="18" charset="0"/>
              </a:rPr>
              <a:t>               </a:t>
            </a:r>
            <a:r>
              <a:rPr lang="en-US" sz="2200" b="1" dirty="0" smtClean="0">
                <a:effectLst/>
                <a:latin typeface="Cambria" panose="02040503050406030204" pitchFamily="18" charset="0"/>
                <a:ea typeface="Times New Roman" panose="02020603050405020304" pitchFamily="18" charset="0"/>
              </a:rPr>
              <a:t>(</a:t>
            </a:r>
            <a:r>
              <a:rPr lang="en-US" sz="2200" b="1" dirty="0">
                <a:effectLst/>
                <a:latin typeface="Cambria" panose="02040503050406030204" pitchFamily="18" charset="0"/>
                <a:ea typeface="Times New Roman" panose="02020603050405020304" pitchFamily="18" charset="0"/>
              </a:rPr>
              <a:t>c</a:t>
            </a:r>
            <a:r>
              <a:rPr lang="en-US" sz="2200" b="1" dirty="0">
                <a:solidFill>
                  <a:srgbClr val="000000"/>
                </a:solidFill>
                <a:effectLst/>
                <a:latin typeface="Cambria" panose="02040503050406030204" pitchFamily="18" charset="0"/>
                <a:ea typeface="Times New Roman" panose="02020603050405020304" pitchFamily="18" charset="0"/>
              </a:rPr>
              <a:t>) </a:t>
            </a:r>
            <a:r>
              <a:rPr lang="en-US" sz="2200" b="1" dirty="0" smtClean="0">
                <a:solidFill>
                  <a:srgbClr val="000000"/>
                </a:solidFill>
                <a:effectLst/>
                <a:latin typeface="Cambria" panose="02040503050406030204" pitchFamily="18" charset="0"/>
                <a:ea typeface="Times New Roman" panose="02020603050405020304" pitchFamily="18" charset="0"/>
              </a:rPr>
              <a:t>  Bid </a:t>
            </a:r>
            <a:r>
              <a:rPr lang="en-US" sz="2200" b="1" dirty="0">
                <a:solidFill>
                  <a:srgbClr val="000000"/>
                </a:solidFill>
                <a:effectLst/>
                <a:latin typeface="Cambria" panose="02040503050406030204" pitchFamily="18" charset="0"/>
                <a:ea typeface="Times New Roman" panose="02020603050405020304" pitchFamily="18" charset="0"/>
              </a:rPr>
              <a:t>Security</a:t>
            </a:r>
            <a:r>
              <a:rPr lang="en-US" sz="2200" b="1" dirty="0" smtClean="0">
                <a:solidFill>
                  <a:srgbClr val="000000"/>
                </a:solidFill>
                <a:effectLst/>
                <a:latin typeface="Cambria" panose="02040503050406030204" pitchFamily="18" charset="0"/>
                <a:ea typeface="Times New Roman" panose="02020603050405020304" pitchFamily="18" charset="0"/>
              </a:rPr>
              <a:t>.</a:t>
            </a:r>
            <a:endParaRPr lang="en-IN" sz="2200" b="1" dirty="0">
              <a:effectLst/>
              <a:latin typeface="Cambria" panose="02040503050406030204" pitchFamily="18" charset="0"/>
              <a:ea typeface="Times New Roman" panose="02020603050405020304" pitchFamily="18" charset="0"/>
            </a:endParaRPr>
          </a:p>
          <a:p>
            <a:r>
              <a:rPr lang="en-US" sz="2200" b="1" dirty="0">
                <a:solidFill>
                  <a:srgbClr val="000000"/>
                </a:solidFill>
                <a:effectLst/>
                <a:latin typeface="Cambria" panose="02040503050406030204" pitchFamily="18" charset="0"/>
                <a:ea typeface="Times New Roman" panose="02020603050405020304" pitchFamily="18" charset="0"/>
              </a:rPr>
              <a:t>               </a:t>
            </a:r>
            <a:r>
              <a:rPr lang="en-US" sz="2200" b="1" dirty="0" smtClean="0">
                <a:solidFill>
                  <a:srgbClr val="000000"/>
                </a:solidFill>
                <a:effectLst/>
                <a:latin typeface="Cambria" panose="02040503050406030204" pitchFamily="18" charset="0"/>
                <a:ea typeface="Times New Roman" panose="02020603050405020304" pitchFamily="18" charset="0"/>
              </a:rPr>
              <a:t>(</a:t>
            </a:r>
            <a:r>
              <a:rPr lang="en-US" sz="2200" b="1" dirty="0">
                <a:solidFill>
                  <a:srgbClr val="000000"/>
                </a:solidFill>
                <a:effectLst/>
                <a:latin typeface="Cambria" panose="02040503050406030204" pitchFamily="18" charset="0"/>
                <a:ea typeface="Times New Roman" panose="02020603050405020304" pitchFamily="18" charset="0"/>
              </a:rPr>
              <a:t>d) </a:t>
            </a:r>
            <a:r>
              <a:rPr lang="en-US" sz="2200" b="1" dirty="0" smtClean="0">
                <a:solidFill>
                  <a:srgbClr val="000000"/>
                </a:solidFill>
                <a:effectLst/>
                <a:latin typeface="Cambria" panose="02040503050406030204" pitchFamily="18" charset="0"/>
                <a:ea typeface="Times New Roman" panose="02020603050405020304" pitchFamily="18" charset="0"/>
              </a:rPr>
              <a:t>  NIT</a:t>
            </a:r>
            <a:endParaRPr lang="en-IN" sz="2200" b="1" dirty="0">
              <a:effectLst/>
              <a:latin typeface="Cambria" panose="02040503050406030204" pitchFamily="18" charset="0"/>
              <a:ea typeface="Times New Roman" panose="02020603050405020304" pitchFamily="18" charset="0"/>
            </a:endParaRPr>
          </a:p>
          <a:p>
            <a:pPr marL="457200" indent="-457200"/>
            <a:r>
              <a:rPr lang="en-US" sz="2200" b="1" dirty="0">
                <a:effectLst/>
                <a:latin typeface="Cambria" panose="02040503050406030204" pitchFamily="18" charset="0"/>
                <a:ea typeface="Times New Roman" panose="02020603050405020304" pitchFamily="18" charset="0"/>
              </a:rPr>
              <a:t> </a:t>
            </a:r>
            <a:endParaRPr lang="en-IN" sz="2200" b="1" dirty="0">
              <a:effectLst/>
              <a:latin typeface="Cambria" panose="02040503050406030204" pitchFamily="18" charset="0"/>
              <a:ea typeface="Times New Roman" panose="02020603050405020304" pitchFamily="18" charset="0"/>
            </a:endParaRPr>
          </a:p>
          <a:p>
            <a:pPr marL="457200" indent="-457200"/>
            <a:r>
              <a:rPr lang="en-US" sz="2200" b="1" dirty="0">
                <a:effectLst/>
                <a:latin typeface="Cambria" panose="02040503050406030204" pitchFamily="18" charset="0"/>
                <a:ea typeface="Times New Roman" panose="02020603050405020304" pitchFamily="18" charset="0"/>
              </a:rPr>
              <a:t>2.	The Financial Part shall contain the following: </a:t>
            </a:r>
            <a:r>
              <a:rPr lang="en-US" sz="2200" b="1" dirty="0" smtClean="0">
                <a:effectLst/>
                <a:latin typeface="Cambria" panose="02040503050406030204" pitchFamily="18" charset="0"/>
                <a:ea typeface="Times New Roman" panose="02020603050405020304" pitchFamily="18" charset="0"/>
              </a:rPr>
              <a:t>-</a:t>
            </a:r>
            <a:r>
              <a:rPr lang="en-US" sz="2200" b="1" dirty="0">
                <a:effectLst/>
                <a:latin typeface="Cambria" panose="02040503050406030204" pitchFamily="18" charset="0"/>
                <a:ea typeface="Times New Roman" panose="02020603050405020304" pitchFamily="18" charset="0"/>
              </a:rPr>
              <a:t> </a:t>
            </a:r>
            <a:endParaRPr lang="en-IN" sz="2200" b="1" dirty="0">
              <a:effectLst/>
              <a:latin typeface="Cambria" panose="02040503050406030204" pitchFamily="18" charset="0"/>
              <a:ea typeface="Times New Roman" panose="02020603050405020304" pitchFamily="18" charset="0"/>
            </a:endParaRPr>
          </a:p>
          <a:p>
            <a:pPr marL="800100" indent="-342900">
              <a:buAutoNum type="alphaLcParenBoth"/>
            </a:pPr>
            <a:r>
              <a:rPr lang="en-US" sz="2200" b="1" dirty="0">
                <a:effectLst/>
                <a:latin typeface="Cambria" panose="02040503050406030204" pitchFamily="18" charset="0"/>
                <a:ea typeface="Times New Roman" panose="02020603050405020304" pitchFamily="18" charset="0"/>
              </a:rPr>
              <a:t>Completed Bill of Quantities (BOQ).</a:t>
            </a:r>
          </a:p>
          <a:p>
            <a:pPr marL="457200"/>
            <a:r>
              <a:rPr lang="en-US" sz="2200" b="1" dirty="0">
                <a:latin typeface="Cambria" panose="02040503050406030204" pitchFamily="18" charset="0"/>
                <a:ea typeface="Times New Roman" panose="02020603050405020304" pitchFamily="18" charset="0"/>
              </a:rPr>
              <a:t>(b) Letter of Financial Bid</a:t>
            </a:r>
            <a:endParaRPr lang="en-IN" sz="2200" b="1" dirty="0">
              <a:effectLst/>
              <a:latin typeface="Cambria" panose="02040503050406030204" pitchFamily="18" charset="0"/>
              <a:ea typeface="Times New Roman" panose="02020603050405020304" pitchFamily="18" charset="0"/>
            </a:endParaRPr>
          </a:p>
          <a:p>
            <a:pPr marL="457200"/>
            <a:r>
              <a:rPr lang="en-US" sz="2200" b="1" dirty="0">
                <a:effectLst/>
                <a:latin typeface="Cambria" panose="02040503050406030204" pitchFamily="18" charset="0"/>
                <a:ea typeface="Times New Roman" panose="02020603050405020304" pitchFamily="18" charset="0"/>
              </a:rPr>
              <a:t> </a:t>
            </a:r>
            <a:endParaRPr lang="en-IN" sz="2200" b="1" dirty="0">
              <a:effectLst/>
              <a:latin typeface="Cambria" panose="02040503050406030204" pitchFamily="18" charset="0"/>
              <a:ea typeface="Times New Roman" panose="02020603050405020304" pitchFamily="18" charset="0"/>
            </a:endParaRPr>
          </a:p>
        </p:txBody>
      </p:sp>
      <p:sp>
        <p:nvSpPr>
          <p:cNvPr id="4" name="Title 1">
            <a:extLst>
              <a:ext uri="{FF2B5EF4-FFF2-40B4-BE49-F238E27FC236}">
                <a16:creationId xmlns="" xmlns:a16="http://schemas.microsoft.com/office/drawing/2014/main" id="{653AE668-58E1-3EB5-25AE-E9566AD229EF}"/>
              </a:ext>
            </a:extLst>
          </p:cNvPr>
          <p:cNvSpPr txBox="1">
            <a:spLocks/>
          </p:cNvSpPr>
          <p:nvPr/>
        </p:nvSpPr>
        <p:spPr>
          <a:xfrm>
            <a:off x="0" y="1"/>
            <a:ext cx="9144000" cy="1066798"/>
          </a:xfrm>
          <a:prstGeom prst="rect">
            <a:avLst/>
          </a:prstGeom>
          <a:solidFill>
            <a:schemeClr val="bg2">
              <a:lumMod val="75000"/>
            </a:schemeClr>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1905"/>
                <a:solidFill>
                  <a:srgbClr val="0070C0"/>
                </a:solidFill>
                <a:effectLst>
                  <a:innerShdw blurRad="69850" dist="43180" dir="5400000">
                    <a:srgbClr val="000000">
                      <a:alpha val="65000"/>
                    </a:srgbClr>
                  </a:innerShdw>
                </a:effectLst>
                <a:uLnTx/>
                <a:uFillTx/>
                <a:latin typeface="+mj-lt"/>
                <a:ea typeface="+mj-ea"/>
                <a:cs typeface="+mj-cs"/>
              </a:rPr>
              <a:t>PREPARATION OF BID DOCUMENTS</a:t>
            </a:r>
            <a:r>
              <a:rPr kumimoji="0" lang="en-US" sz="2800" b="1" i="0" u="none" strike="noStrike" kern="1200" cap="none" spc="0" normalizeH="0" noProof="0" dirty="0" smtClean="0">
                <a:ln w="1905"/>
                <a:solidFill>
                  <a:srgbClr val="0070C0"/>
                </a:solidFill>
                <a:effectLst>
                  <a:innerShdw blurRad="69850" dist="43180" dir="5400000">
                    <a:srgbClr val="000000">
                      <a:alpha val="65000"/>
                    </a:srgbClr>
                  </a:innerShdw>
                </a:effectLst>
                <a:uLnTx/>
                <a:uFillTx/>
                <a:latin typeface="+mj-lt"/>
                <a:ea typeface="+mj-ea"/>
                <a:cs typeface="+mj-cs"/>
              </a:rPr>
              <a:t>  - 3</a:t>
            </a:r>
            <a:endParaRPr kumimoji="0" lang="en-IN" sz="2800" b="1" i="0" u="none" strike="noStrike" kern="1200" cap="none" spc="0" normalizeH="0" baseline="0" noProof="0" dirty="0">
              <a:ln w="1905"/>
              <a:solidFill>
                <a:srgbClr val="0070C0"/>
              </a:solidFill>
              <a:effectLst>
                <a:innerShdw blurRad="69850" dist="43180" dir="5400000">
                  <a:srgbClr val="000000">
                    <a:alpha val="65000"/>
                  </a:srgbClr>
                </a:innerShdw>
              </a:effectLst>
              <a:uLnTx/>
              <a:uFillTx/>
              <a:latin typeface="+mj-lt"/>
              <a:ea typeface="+mj-ea"/>
              <a:cs typeface="+mj-cs"/>
            </a:endParaRPr>
          </a:p>
        </p:txBody>
      </p:sp>
    </p:spTree>
    <p:extLst>
      <p:ext uri="{BB962C8B-B14F-4D97-AF65-F5344CB8AC3E}">
        <p14:creationId xmlns:p14="http://schemas.microsoft.com/office/powerpoint/2010/main" xmlns="" val="333204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mbria" pitchFamily="18" charset="0"/>
              </a:rPr>
              <a:t>Steps</a:t>
            </a:r>
          </a:p>
        </p:txBody>
      </p:sp>
      <p:sp>
        <p:nvSpPr>
          <p:cNvPr id="3" name="Content Placeholder 2"/>
          <p:cNvSpPr>
            <a:spLocks noGrp="1"/>
          </p:cNvSpPr>
          <p:nvPr>
            <p:ph idx="1"/>
          </p:nvPr>
        </p:nvSpPr>
        <p:spPr>
          <a:xfrm>
            <a:off x="228600" y="1066800"/>
            <a:ext cx="8686800" cy="5715000"/>
          </a:xfrm>
        </p:spPr>
        <p:txBody>
          <a:bodyPr>
            <a:normAutofit/>
          </a:bodyPr>
          <a:lstStyle/>
          <a:p>
            <a:pPr algn="just"/>
            <a:r>
              <a:rPr lang="en-US" sz="2400" b="1" dirty="0">
                <a:solidFill>
                  <a:srgbClr val="002060"/>
                </a:solidFill>
                <a:latin typeface="Cambria" panose="02040503050406030204" pitchFamily="18" charset="0"/>
                <a:ea typeface="Cambria" panose="02040503050406030204" pitchFamily="18" charset="0"/>
              </a:rPr>
              <a:t>Go to the </a:t>
            </a:r>
            <a:r>
              <a:rPr lang="en-US" sz="2400" b="1" dirty="0" err="1">
                <a:solidFill>
                  <a:srgbClr val="002060"/>
                </a:solidFill>
                <a:latin typeface="Cambria" panose="02040503050406030204" pitchFamily="18" charset="0"/>
                <a:ea typeface="Cambria" panose="02040503050406030204" pitchFamily="18" charset="0"/>
              </a:rPr>
              <a:t>wb</a:t>
            </a:r>
            <a:r>
              <a:rPr lang="en-US" sz="2400" b="1" dirty="0">
                <a:solidFill>
                  <a:srgbClr val="002060"/>
                </a:solidFill>
                <a:latin typeface="Cambria" panose="02040503050406030204" pitchFamily="18" charset="0"/>
                <a:ea typeface="Cambria" panose="02040503050406030204" pitchFamily="18" charset="0"/>
              </a:rPr>
              <a:t>-tender portal “Download” section (</a:t>
            </a:r>
            <a:r>
              <a:rPr lang="en-US" sz="2400" b="1" dirty="0" err="1">
                <a:solidFill>
                  <a:srgbClr val="002060"/>
                </a:solidFill>
                <a:latin typeface="Cambria" panose="02040503050406030204" pitchFamily="18" charset="0"/>
                <a:ea typeface="Cambria" panose="02040503050406030204" pitchFamily="18" charset="0"/>
              </a:rPr>
              <a:t>Sl</a:t>
            </a:r>
            <a:r>
              <a:rPr lang="en-US" sz="2400" b="1" dirty="0">
                <a:solidFill>
                  <a:srgbClr val="002060"/>
                </a:solidFill>
                <a:latin typeface="Cambria" panose="02040503050406030204" pitchFamily="18" charset="0"/>
                <a:ea typeface="Cambria" panose="02040503050406030204" pitchFamily="18" charset="0"/>
              </a:rPr>
              <a:t> No.11) and download the BOQ template for Item rate template 4 decimals.</a:t>
            </a:r>
          </a:p>
          <a:p>
            <a:pPr algn="just"/>
            <a:r>
              <a:rPr lang="en-US" sz="2400" b="1" dirty="0">
                <a:solidFill>
                  <a:srgbClr val="C00000"/>
                </a:solidFill>
                <a:latin typeface="Cambria" panose="02040503050406030204" pitchFamily="18" charset="0"/>
                <a:ea typeface="Cambria" panose="02040503050406030204" pitchFamily="18" charset="0"/>
              </a:rPr>
              <a:t>If Multiple schemes are in a package </a:t>
            </a:r>
            <a:r>
              <a:rPr lang="en-US" sz="2400" b="1" dirty="0">
                <a:solidFill>
                  <a:srgbClr val="002060"/>
                </a:solidFill>
                <a:latin typeface="Cambria" panose="02040503050406030204" pitchFamily="18" charset="0"/>
                <a:ea typeface="Cambria" panose="02040503050406030204" pitchFamily="18" charset="0"/>
              </a:rPr>
              <a:t>,this type of Template is not available in Portal . Please use NIC approved Item rate BOQ template with multiple sheet which has shared from SPMU.</a:t>
            </a:r>
          </a:p>
          <a:p>
            <a:pPr algn="just"/>
            <a:r>
              <a:rPr lang="en-US" sz="2400" b="1" dirty="0">
                <a:solidFill>
                  <a:srgbClr val="002060"/>
                </a:solidFill>
                <a:latin typeface="Cambria" panose="02040503050406030204" pitchFamily="18" charset="0"/>
                <a:ea typeface="Cambria" panose="02040503050406030204" pitchFamily="18" charset="0"/>
              </a:rPr>
              <a:t>Prepare BOQ as per estimate of the DPR. All items and Qty. should be checked very carefully and check the total amount to avoid any mistakes. No estimated rate should be shown in the BOQ.</a:t>
            </a:r>
          </a:p>
          <a:p>
            <a:pPr algn="just"/>
            <a:r>
              <a:rPr lang="en-US" sz="2400" b="1" dirty="0">
                <a:solidFill>
                  <a:srgbClr val="002060"/>
                </a:solidFill>
                <a:latin typeface="Cambria" panose="02040503050406030204" pitchFamily="18" charset="0"/>
                <a:ea typeface="Cambria" panose="02040503050406030204" pitchFamily="18" charset="0"/>
              </a:rPr>
              <a:t>Protect the BOQ Sheet before </a:t>
            </a:r>
            <a:r>
              <a:rPr lang="en-US" sz="2400" b="1" dirty="0" smtClean="0">
                <a:solidFill>
                  <a:srgbClr val="002060"/>
                </a:solidFill>
                <a:latin typeface="Cambria" panose="02040503050406030204" pitchFamily="18" charset="0"/>
                <a:ea typeface="Cambria" panose="02040503050406030204" pitchFamily="18" charset="0"/>
              </a:rPr>
              <a:t>upload.</a:t>
            </a:r>
            <a:endParaRPr lang="en-US" sz="2400" b="1" dirty="0">
              <a:solidFill>
                <a:srgbClr val="002060"/>
              </a:solidFill>
              <a:latin typeface="Cambria" panose="02040503050406030204" pitchFamily="18" charset="0"/>
              <a:ea typeface="Cambria" panose="02040503050406030204" pitchFamily="18" charset="0"/>
            </a:endParaRPr>
          </a:p>
          <a:p>
            <a:endParaRPr lang="en-US" sz="2400" dirty="0">
              <a:solidFill>
                <a:schemeClr val="bg1"/>
              </a:solidFill>
            </a:endParaRPr>
          </a:p>
        </p:txBody>
      </p:sp>
      <p:sp>
        <p:nvSpPr>
          <p:cNvPr id="4" name="Title 1">
            <a:extLst>
              <a:ext uri="{FF2B5EF4-FFF2-40B4-BE49-F238E27FC236}">
                <a16:creationId xmlns="" xmlns:a16="http://schemas.microsoft.com/office/drawing/2014/main" id="{812990AA-DC79-2F82-466F-485E26E666E6}"/>
              </a:ext>
            </a:extLst>
          </p:cNvPr>
          <p:cNvSpPr txBox="1">
            <a:spLocks/>
          </p:cNvSpPr>
          <p:nvPr/>
        </p:nvSpPr>
        <p:spPr>
          <a:xfrm>
            <a:off x="0" y="1"/>
            <a:ext cx="9144000" cy="1066799"/>
          </a:xfrm>
          <a:prstGeom prst="rect">
            <a:avLst/>
          </a:prstGeom>
          <a:solidFill>
            <a:schemeClr val="bg2">
              <a:lumMod val="75000"/>
            </a:schemeClr>
          </a:solidFill>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PREPARATION OF </a:t>
            </a:r>
            <a:r>
              <a:rPr lang="en-US" sz="2800" b="1" cap="none" dirty="0" smtClean="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rPr>
              <a:t>BOQ  -4</a:t>
            </a:r>
            <a:endParaRPr lang="en-IN" sz="2800" b="1" cap="none" dirty="0">
              <a:ln w="1905"/>
              <a:solidFill>
                <a:srgbClr val="0070C0"/>
              </a:soli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012270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1887</TotalTime>
  <Words>3363</Words>
  <Application>Microsoft Office PowerPoint</Application>
  <PresentationFormat>On-screen Show (4:3)</PresentationFormat>
  <Paragraphs>311</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PACKAGE CREATION AND STEP CLEARENCE</vt:lpstr>
      <vt:lpstr>DATA ENTRY IN TENDER GOOGLE SHEET -1</vt:lpstr>
      <vt:lpstr>DATA ENTRY IN TENDER GOOGLE SHEET-2</vt:lpstr>
      <vt:lpstr>DATA ENTRY IN TENDER GOOGLE SHEET-3</vt:lpstr>
      <vt:lpstr>PREPARATION OF BID DOCUMENTS -1</vt:lpstr>
      <vt:lpstr>PREPARATION OF BID DOCUMENTS -2</vt:lpstr>
      <vt:lpstr> </vt:lpstr>
      <vt:lpstr>Steps</vt:lpstr>
      <vt:lpstr>OTHER IMPORTANT DOCUMENTS (OID)- 5</vt:lpstr>
      <vt:lpstr>STEPS FOR CREATING TENDER IN WB GOVT. TENDER PORTAL</vt:lpstr>
      <vt:lpstr>Slide 12</vt:lpstr>
      <vt:lpstr>Slide 13</vt:lpstr>
      <vt:lpstr>Slide 14</vt:lpstr>
      <vt:lpstr>STEP – 2 COVER DETAILS</vt:lpstr>
      <vt:lpstr>STEP – 3 NIT DOCUMENT</vt:lpstr>
      <vt:lpstr>STEP – 4 WORK ITEM DETAILS</vt:lpstr>
      <vt:lpstr>STEP – 5 FEE DETAILS</vt:lpstr>
      <vt:lpstr>STEP – 6 CRITICAL DATES</vt:lpstr>
      <vt:lpstr>STEP – 7 BID OPENERS</vt:lpstr>
      <vt:lpstr>STEP – 8 WORK ITEM DOCUMENT</vt:lpstr>
      <vt:lpstr>STEP – 9  OTHER IMPORTANT DOCUMENT</vt:lpstr>
      <vt:lpstr>STEP – 10 PUBLISH TENDER</vt:lpstr>
      <vt:lpstr>Publication of Tender in News Paper</vt:lpstr>
      <vt:lpstr>Bid Submitted</vt:lpstr>
      <vt:lpstr>Technical Evaluation</vt:lpstr>
      <vt:lpstr>Financial Evaluation</vt:lpstr>
      <vt:lpstr>Award of contract (AOC)</vt:lpstr>
      <vt:lpstr>deposit &amp; release of PERFORMANCE SECURITY </vt:lpstr>
      <vt:lpstr>Deduction  &amp; release of retention money</vt:lpstr>
      <vt:lpstr>defect liability period and comprehensive maintenance </vt:lpstr>
      <vt:lpstr>TENDER REGISTERS</vt:lpstr>
      <vt:lpstr>BID SECURITY Money Deposit Register</vt:lpstr>
      <vt:lpstr>NIT Register</vt:lpstr>
      <vt:lpstr>Agreement Register</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RAJU</dc:creator>
  <cp:lastModifiedBy>ADMIN</cp:lastModifiedBy>
  <cp:revision>87</cp:revision>
  <dcterms:created xsi:type="dcterms:W3CDTF">2021-05-15T02:29:30Z</dcterms:created>
  <dcterms:modified xsi:type="dcterms:W3CDTF">2024-08-17T04:06:08Z</dcterms:modified>
</cp:coreProperties>
</file>